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39"/>
  </p:notesMasterIdLst>
  <p:handoutMasterIdLst>
    <p:handoutMasterId r:id="rId40"/>
  </p:handoutMasterIdLst>
  <p:sldIdLst>
    <p:sldId id="670" r:id="rId4"/>
    <p:sldId id="1719" r:id="rId5"/>
    <p:sldId id="1670" r:id="rId6"/>
    <p:sldId id="3125" r:id="rId7"/>
    <p:sldId id="3128" r:id="rId8"/>
    <p:sldId id="3142" r:id="rId9"/>
    <p:sldId id="3143" r:id="rId10"/>
    <p:sldId id="3132" r:id="rId11"/>
    <p:sldId id="3124" r:id="rId12"/>
    <p:sldId id="3129" r:id="rId13"/>
    <p:sldId id="694" r:id="rId14"/>
    <p:sldId id="3144" r:id="rId15"/>
    <p:sldId id="677" r:id="rId16"/>
    <p:sldId id="3145" r:id="rId17"/>
    <p:sldId id="3133" r:id="rId18"/>
    <p:sldId id="3126" r:id="rId19"/>
    <p:sldId id="3130" r:id="rId20"/>
    <p:sldId id="632" r:id="rId21"/>
    <p:sldId id="3146" r:id="rId22"/>
    <p:sldId id="3147" r:id="rId23"/>
    <p:sldId id="3148" r:id="rId24"/>
    <p:sldId id="3149" r:id="rId25"/>
    <p:sldId id="3134" r:id="rId26"/>
    <p:sldId id="3127" r:id="rId27"/>
    <p:sldId id="3131" r:id="rId28"/>
    <p:sldId id="3150" r:id="rId29"/>
    <p:sldId id="3151" r:id="rId30"/>
    <p:sldId id="3152" r:id="rId31"/>
    <p:sldId id="3135" r:id="rId32"/>
    <p:sldId id="1896" r:id="rId33"/>
    <p:sldId id="3136" r:id="rId34"/>
    <p:sldId id="3153" r:id="rId35"/>
    <p:sldId id="3137" r:id="rId36"/>
    <p:sldId id="689" r:id="rId37"/>
    <p:sldId id="1884"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3142"/>
            <p14:sldId id="3143"/>
            <p14:sldId id="3132"/>
            <p14:sldId id="3124"/>
            <p14:sldId id="3129"/>
            <p14:sldId id="694"/>
            <p14:sldId id="3144"/>
            <p14:sldId id="677"/>
            <p14:sldId id="3145"/>
            <p14:sldId id="3133"/>
            <p14:sldId id="3126"/>
            <p14:sldId id="3130"/>
            <p14:sldId id="632"/>
            <p14:sldId id="3146"/>
            <p14:sldId id="3147"/>
            <p14:sldId id="3148"/>
            <p14:sldId id="3149"/>
            <p14:sldId id="3134"/>
            <p14:sldId id="3127"/>
            <p14:sldId id="3131"/>
            <p14:sldId id="3150"/>
            <p14:sldId id="3151"/>
            <p14:sldId id="3152"/>
            <p14:sldId id="3135"/>
          </p14:sldIdLst>
        </p14:section>
        <p14:section name="Lab Content" id="{DED81072-52AB-4250-8920-201B3C5D2D2E}">
          <p14:sldIdLst>
            <p14:sldId id="1896"/>
            <p14:sldId id="3136"/>
            <p14:sldId id="3153"/>
            <p14:sldId id="3137"/>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45" autoAdjust="0"/>
    <p:restoredTop sz="87193" autoAdjust="0"/>
  </p:normalViewPr>
  <p:slideViewPr>
    <p:cSldViewPr snapToGrid="0">
      <p:cViewPr varScale="1">
        <p:scale>
          <a:sx n="82" d="100"/>
          <a:sy n="82" d="100"/>
        </p:scale>
        <p:origin x="69" y="20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4/5/2019 10:58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4/4/2019 5:32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4145454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752556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1" dirty="0"/>
              <a:t>Presenter: </a:t>
            </a:r>
            <a:r>
              <a:rPr lang="en-US" sz="900" b="0" i="1" dirty="0"/>
              <a:t>Begin</a:t>
            </a:r>
            <a:r>
              <a:rPr lang="en-US" sz="900" b="0" i="1" baseline="0" dirty="0"/>
              <a:t> the discussion about the value prop for both Microsoft technologies and Microsoft Services.</a:t>
            </a:r>
            <a:endParaRPr lang="en-US" sz="900" b="1" i="1" dirty="0"/>
          </a:p>
          <a:p>
            <a:endParaRPr lang="en-US" sz="900" b="1" i="1" dirty="0"/>
          </a:p>
          <a:p>
            <a:r>
              <a:rPr lang="en-US" sz="900" b="1" i="1" dirty="0"/>
              <a:t>Talk Track</a:t>
            </a:r>
            <a:r>
              <a:rPr lang="en-US" sz="900" b="1" i="1" baseline="0" dirty="0"/>
              <a:t>:</a:t>
            </a:r>
          </a:p>
          <a:p>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Microsoft provides end-to-end</a:t>
            </a:r>
            <a:r>
              <a:rPr lang="en-US" sz="900" kern="1200" baseline="0" dirty="0">
                <a:solidFill>
                  <a:schemeClr val="tx1"/>
                </a:solidFill>
                <a:effectLst/>
                <a:latin typeface="Segoe UI Light" pitchFamily="34" charset="0"/>
                <a:ea typeface="+mn-ea"/>
                <a:cs typeface="+mn-cs"/>
              </a:rPr>
              <a:t> business processes that optimize cloud scale, industry-leading security, and manageability. These intelligent solutions enable real-time connections across a wide range of innovative devices. The Microsoft advantage is our highly acclaimed platform—encompassing enterprise data management, analytics, and dynamic user visualization—that can be deployed on-premises, in the cloud, or in a hybrid model.</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Microsoft Services can help you to gain breakthrough insight into risk and operational models with advanced analytics solutions. We can give you the tools you need to act on real-time intelligence to optimize risk management and meet regulatory requirements. We can help you to ensure security, privacy, and regulatory compliance; mitigate information and technology risk; drive organizational efficiencies; and gain powerful insights to enhance decision making. </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Let’s look at each of these areas in a bit more detail.</a:t>
            </a:r>
            <a:endParaRPr lang="en-US" sz="900" dirty="0"/>
          </a:p>
          <a:p>
            <a:endParaRPr lang="en-US" sz="900" kern="1200" baseline="0" dirty="0">
              <a:solidFill>
                <a:schemeClr val="tx1"/>
              </a:solidFill>
              <a:effectLst/>
              <a:latin typeface="Segoe UI Light" pitchFamily="34" charset="0"/>
              <a:ea typeface="+mn-ea"/>
              <a:cs typeface="+mn-cs"/>
            </a:endParaRPr>
          </a:p>
          <a:p>
            <a:pPr marL="452811" lvl="1" defTabSz="923788">
              <a:lnSpc>
                <a:spcPct val="90000"/>
              </a:lnSpc>
              <a:spcAft>
                <a:spcPts val="337"/>
              </a:spcAft>
              <a:defRPr/>
            </a:pPr>
            <a:endParaRPr lang="en-US" sz="9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23992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380945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66152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4/4/2019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40315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29744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414623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4/4/2019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250269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dirty="0"/>
              <a:t>Note that this is a variation of the architecting projects example shown in module one. This example views that processing of Big Data solution as typically viewed by a Data Scientist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2489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41053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30737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4/4/2019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2256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170673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155166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95321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88368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8628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4/4/2019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24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4/4/2019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76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4/4/2019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4736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4/4/2019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38779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626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4/4/2019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05918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4/4/2019 5:32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rainingsupport.microsoft.com%2Fen-us%2Ftcmct%2Fforum%2Ftcmct_moc%3Fsort%3DLastReplyDate%26dir%3DDesc%26tab%3DAll%26status%3Dall%26mod%3D%26modAge%3D%26advFil%3D%26postedAfter%3D%26postedBefore%3D%26threadType%3Dall%26isFilterExpanded%3Dfalse%26page%3D1&amp;data=02%7C01%7CChris.TestaONeill%40microsoft.com%7Ccfa9101d3ba74627e08208d6ad549762%7C72f988bf86f141af91ab2d7cd011db47%7C1%7C0%7C636886976186151298&amp;sdata=bDMjl%2F2yf%2B49eop2t28QnpdZ7IeZrvxqPJK3BW%2BTq%2Bs%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55.xml"/><Relationship Id="rId4" Type="http://schemas.openxmlformats.org/officeDocument/2006/relationships/hyperlink" Target="http://aka.ms/DLStoreGen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 Id="rId1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997632173"/>
              </p:ext>
            </p:extLst>
          </p:nvPr>
        </p:nvGraphicFramePr>
        <p:xfrm>
          <a:off x="457150" y="953215"/>
          <a:ext cx="11467932" cy="5445174"/>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ZA" sz="1200" b="0" dirty="0">
                          <a:solidFill>
                            <a:schemeClr val="tx1">
                              <a:lumMod val="85000"/>
                            </a:schemeClr>
                          </a:solidFill>
                        </a:rPr>
                        <a:t>Working with Data Storage</a:t>
                      </a:r>
                      <a:endParaRPr lang="en-US" sz="1200" b="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Presentation\Lab</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Presentation: 40 - 45 minutes.        Lab: 40 - 45 minutes. </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Data Professionals, Data Architects, Business Intelligence Professionals,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Introduce Storage Account capabilities.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To learn that Azure Data Lake Storage Gen II combines benefits of Azure Blob and ADLS Gen I for improved Big Data storage.</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understand when using storage accounts is appropriate. Particularly Azure Blob.</a:t>
                      </a:r>
                      <a:endParaRPr lang="en-US" sz="1200" baseline="0" dirty="0">
                        <a:solidFill>
                          <a:schemeClr val="tx1">
                            <a:lumMod val="85000"/>
                          </a:schemeClr>
                        </a:solidFill>
                        <a:cs typeface="Segoe UI" pitchFamily="34" charset="0"/>
                      </a:endParaRP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be able to think how, if at all, Data Lake Storage Gen II could be used within their organizations.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baseline="0" dirty="0">
                          <a:solidFill>
                            <a:schemeClr val="tx1">
                              <a:lumMod val="85000"/>
                            </a:schemeClr>
                          </a:solidFill>
                          <a:cs typeface="Segoe UI" pitchFamily="34" charset="0"/>
                        </a:rPr>
                        <a:t>The student be clear that the creation of a Data Lake Storage Gen II is a checkbox next to enable “hierarchical namespaces”.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they understand why they would use a Storage Account v Data Lake Storage Gen II.</a:t>
                      </a:r>
                    </a:p>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the creation of these technologies are straightforward, and not complicated.</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be able to understand when to use a storage account and when to use </a:t>
                      </a:r>
                      <a:r>
                        <a:rPr lang="en-US" sz="1200" baseline="0" dirty="0">
                          <a:solidFill>
                            <a:schemeClr val="tx1">
                              <a:lumMod val="85000"/>
                            </a:schemeClr>
                          </a:solidFill>
                          <a:cs typeface="Segoe UI" pitchFamily="34" charset="0"/>
                        </a:rPr>
                        <a:t>Data Lake Storage Gen II.</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baseline="0" dirty="0">
                          <a:solidFill>
                            <a:schemeClr val="tx1">
                              <a:lumMod val="85000"/>
                            </a:schemeClr>
                          </a:solidFill>
                          <a:latin typeface="+mn-lt"/>
                          <a:ea typeface="+mn-ea"/>
                          <a:cs typeface="Segoe UI" pitchFamily="34" charset="0"/>
                        </a:rPr>
                        <a:t>The student should be able to successfully create a storage account, and upload and download data from the storage account.</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baseline="0" dirty="0">
                          <a:solidFill>
                            <a:schemeClr val="tx1">
                              <a:lumMod val="85000"/>
                            </a:schemeClr>
                          </a:solidFill>
                          <a:latin typeface="+mn-lt"/>
                          <a:ea typeface="+mn-ea"/>
                          <a:cs typeface="Segoe UI" pitchFamily="34" charset="0"/>
                        </a:rPr>
                        <a:t>The student should be able to successfully create a </a:t>
                      </a:r>
                      <a:r>
                        <a:rPr lang="en-US" sz="1200" baseline="0" dirty="0">
                          <a:solidFill>
                            <a:schemeClr val="tx1">
                              <a:lumMod val="85000"/>
                            </a:schemeClr>
                          </a:solidFill>
                          <a:cs typeface="Segoe UI" pitchFamily="34" charset="0"/>
                        </a:rPr>
                        <a:t>Data Lake Storage Gen II and upload data into it.</a:t>
                      </a:r>
                      <a:endParaRPr lang="en-US" sz="1200" kern="1200" dirty="0">
                        <a:solidFill>
                          <a:schemeClr val="tx1">
                            <a:lumMod val="85000"/>
                          </a:schemeClr>
                        </a:solidFill>
                        <a:latin typeface="+mn-lt"/>
                        <a:ea typeface="+mn-ea"/>
                        <a:cs typeface="Segoe UI" pitchFamily="34" charset="0"/>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MCT course feedback, visit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Microsoft Official Courseware forum</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1982081"/>
          </a:xfrm>
        </p:spPr>
        <p:txBody>
          <a:bodyPr/>
          <a:lstStyle/>
          <a:p>
            <a:r>
              <a:rPr lang="en-GB" dirty="0"/>
              <a:t>Describe storage accounts</a:t>
            </a:r>
          </a:p>
          <a:p>
            <a:r>
              <a:rPr lang="en-US" dirty="0"/>
              <a:t>Determine the appropriate settings for each storage account</a:t>
            </a:r>
          </a:p>
          <a:p>
            <a:r>
              <a:rPr lang="en-US" dirty="0"/>
              <a:t>Choose an account creation tool</a:t>
            </a:r>
          </a:p>
          <a:p>
            <a:r>
              <a:rPr lang="en-US" dirty="0"/>
              <a:t>Create a storage account using the Azure portal</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Storage accounts</a:t>
            </a:r>
          </a:p>
        </p:txBody>
      </p:sp>
      <p:sp>
        <p:nvSpPr>
          <p:cNvPr id="29" name="Rectangle 28"/>
          <p:cNvSpPr/>
          <p:nvPr/>
        </p:nvSpPr>
        <p:spPr bwMode="auto">
          <a:xfrm>
            <a:off x="362474" y="1476704"/>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ZA" sz="2000" b="1" i="0" u="none" strike="noStrike" kern="1200" cap="none" spc="0" normalizeH="0" baseline="0" noProof="0" dirty="0">
                <a:ln>
                  <a:noFill/>
                </a:ln>
                <a:solidFill>
                  <a:prstClr val="white"/>
                </a:solidFill>
                <a:effectLst/>
                <a:uLnTx/>
                <a:uFillTx/>
                <a:latin typeface="Segoe UI"/>
                <a:ea typeface="+mn-ea"/>
                <a:cs typeface="+mn-cs"/>
              </a:rPr>
              <a:t>What is a Storage Account</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defTabSz="932472" fontAlgn="base">
              <a:spcBef>
                <a:spcPct val="0"/>
              </a:spcBef>
              <a:spcAft>
                <a:spcPct val="0"/>
              </a:spcAft>
              <a:defRPr/>
            </a:pPr>
            <a:r>
              <a:rPr lang="en-US" sz="1800" kern="0" dirty="0">
                <a:solidFill>
                  <a:prstClr val="white"/>
                </a:solidFill>
                <a:latin typeface="Segoe UI"/>
                <a:cs typeface="Segoe UI Light" panose="020B0502040204020203" pitchFamily="34" charset="0"/>
              </a:rPr>
              <a:t>It is a container that groups a set of Azure Storage services. Only data services can be included in a storage account such as </a:t>
            </a:r>
            <a:r>
              <a:rPr lang="en-US" sz="1800" i="1" kern="0" dirty="0">
                <a:solidFill>
                  <a:prstClr val="white"/>
                </a:solidFill>
                <a:latin typeface="Segoe UI"/>
                <a:cs typeface="Segoe UI Light" panose="020B0502040204020203" pitchFamily="34" charset="0"/>
              </a:rPr>
              <a:t>Azure Blobs, Azure Files, Azure Queues, and Azure Tables</a:t>
            </a:r>
            <a:r>
              <a:rPr lang="en-US" sz="1800" kern="0" dirty="0">
                <a:solidFill>
                  <a:prstClr val="white"/>
                </a:solidFill>
                <a:latin typeface="Segoe UI"/>
                <a:cs typeface="Segoe UI Light" panose="020B0502040204020203" pitchFamily="34" charset="0"/>
              </a:rPr>
              <a:t>.</a:t>
            </a:r>
          </a:p>
          <a:p>
            <a:pPr defTabSz="932472" fontAlgn="base">
              <a:spcBef>
                <a:spcPct val="0"/>
              </a:spcBef>
              <a:spcAft>
                <a:spcPct val="0"/>
              </a:spcAft>
              <a:defRPr/>
            </a:pPr>
            <a:endParaRPr lang="en-US" sz="1800" kern="0" dirty="0">
              <a:solidFill>
                <a:prstClr val="white"/>
              </a:solidFill>
              <a:latin typeface="Segoe UI"/>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33" name="Rectangle 32"/>
          <p:cNvSpPr/>
          <p:nvPr/>
        </p:nvSpPr>
        <p:spPr bwMode="auto">
          <a:xfrm>
            <a:off x="375174" y="3925513"/>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How many do you need?</a:t>
            </a:r>
            <a:endParaRPr lang="en-US" sz="2000" b="1" kern="0" dirty="0">
              <a:solidFill>
                <a:prstClr val="white"/>
              </a:solidFill>
              <a:latin typeface="Segoe UI"/>
              <a:cs typeface="Segoe UI Light" panose="020B05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800" kern="0" dirty="0">
                <a:solidFill>
                  <a:prstClr val="white"/>
                </a:solidFill>
                <a:latin typeface="Segoe UI"/>
                <a:cs typeface="Segoe UI Light" panose="020B0502040204020203" pitchFamily="34" charset="0"/>
              </a:rPr>
              <a:t>The number of storage accounts you need is typically determined by your data diversity, cost sensitivity, and tolerance for management overhead.</a:t>
            </a:r>
          </a:p>
        </p:txBody>
      </p:sp>
      <p:sp>
        <p:nvSpPr>
          <p:cNvPr id="34" name="Rectangle 33"/>
          <p:cNvSpPr/>
          <p:nvPr/>
        </p:nvSpPr>
        <p:spPr bwMode="auto">
          <a:xfrm>
            <a:off x="4820176" y="1466378"/>
            <a:ext cx="6985000" cy="4579146"/>
          </a:xfrm>
          <a:prstGeom prst="rect">
            <a:avLst/>
          </a:pr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32472" fontAlgn="base">
              <a:spcBef>
                <a:spcPct val="0"/>
              </a:spcBef>
              <a:spcAft>
                <a:spcPts val="600"/>
              </a:spcAft>
              <a:defRPr/>
            </a:pPr>
            <a:r>
              <a:rPr lang="en-US" b="1" dirty="0"/>
              <a:t>The number of storage accounts you need is based on:</a:t>
            </a:r>
            <a:endParaRPr lang="en-US" dirty="0"/>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ZA" sz="2000" b="1" i="0" u="none" strike="noStrike" kern="1200" cap="none" spc="0" normalizeH="0" baseline="0" noProof="0" dirty="0">
                <a:ln>
                  <a:noFill/>
                </a:ln>
                <a:solidFill>
                  <a:srgbClr val="0078D7"/>
                </a:solidFill>
                <a:effectLst/>
                <a:uLnTx/>
                <a:uFillTx/>
                <a:latin typeface="Segoe UI"/>
                <a:ea typeface="+mn-ea"/>
                <a:cs typeface="+mn-cs"/>
              </a:rPr>
              <a:t>*</a:t>
            </a:r>
          </a:p>
        </p:txBody>
      </p:sp>
      <p:sp>
        <p:nvSpPr>
          <p:cNvPr id="35" name="Rectangle 34"/>
          <p:cNvSpPr/>
          <p:nvPr/>
        </p:nvSpPr>
        <p:spPr bwMode="auto">
          <a:xfrm>
            <a:off x="7316308" y="1942192"/>
            <a:ext cx="2197065" cy="3986847"/>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defRPr/>
            </a:pPr>
            <a:r>
              <a:rPr lang="en-GB" sz="2100" b="1" dirty="0">
                <a:solidFill>
                  <a:prstClr val="white"/>
                </a:solidFill>
              </a:rPr>
              <a:t>Cost Sensitivity</a:t>
            </a:r>
            <a:endParaRPr lang="en-US" sz="2100" kern="0" dirty="0">
              <a:solidFill>
                <a:prstClr val="white"/>
              </a:solidFill>
              <a:latin typeface="Segoe UI Light" panose="020B0502040204020203" pitchFamily="34" charset="0"/>
              <a:cs typeface="Segoe UI Light" panose="020B0502040204020203" pitchFamily="34" charset="0"/>
            </a:endParaRPr>
          </a:p>
          <a:p>
            <a:endParaRPr lang="en-US" sz="2200" kern="0" dirty="0">
              <a:solidFill>
                <a:prstClr val="white"/>
              </a:solidFill>
              <a:latin typeface="Segoe UI Light" panose="020B0502040204020203" pitchFamily="34" charset="0"/>
              <a:cs typeface="Segoe UI Light" panose="020B0502040204020203" pitchFamily="34" charset="0"/>
            </a:endParaRPr>
          </a:p>
          <a:p>
            <a:r>
              <a:rPr lang="en-US" sz="2200" kern="0" dirty="0">
                <a:solidFill>
                  <a:prstClr val="white"/>
                </a:solidFill>
                <a:latin typeface="Segoe UI Light" panose="020B0502040204020203" pitchFamily="34" charset="0"/>
                <a:cs typeface="Segoe UI Light" panose="020B0502040204020203" pitchFamily="34" charset="0"/>
              </a:rPr>
              <a:t>The settings you choose for the account do influence the cost of services, and the number of accounts you create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6" name="Rectangle 35"/>
          <p:cNvSpPr/>
          <p:nvPr/>
        </p:nvSpPr>
        <p:spPr bwMode="auto">
          <a:xfrm>
            <a:off x="4947176" y="1942192"/>
            <a:ext cx="2270490" cy="3986848"/>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GB" sz="2100" b="1" dirty="0">
                <a:solidFill>
                  <a:prstClr val="white"/>
                </a:solidFill>
              </a:rPr>
              <a:t>Data Diversity</a:t>
            </a:r>
            <a:endParaRPr kumimoji="0" lang="en-US" sz="21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defTabSz="932472" fontAlgn="base">
              <a:spcBef>
                <a:spcPct val="0"/>
              </a:spcBef>
              <a:spcAft>
                <a:spcPct val="0"/>
              </a:spcAft>
              <a:defRPr/>
            </a:pPr>
            <a:endParaRPr lang="en-US" sz="2200" kern="0" dirty="0">
              <a:solidFill>
                <a:prstClr val="white"/>
              </a:solidFill>
              <a:latin typeface="Segoe UI Light" panose="020B0502040204020203" pitchFamily="34" charset="0"/>
              <a:cs typeface="Segoe UI Light" panose="020B0502040204020203" pitchFamily="34" charset="0"/>
            </a:endParaRPr>
          </a:p>
          <a:p>
            <a:pPr defTabSz="932472" fontAlgn="base">
              <a:spcBef>
                <a:spcPct val="0"/>
              </a:spcBef>
              <a:spcAft>
                <a:spcPct val="0"/>
              </a:spcAft>
              <a:defRPr/>
            </a:pPr>
            <a:r>
              <a:rPr lang="en-US" sz="2200" kern="0" dirty="0">
                <a:solidFill>
                  <a:prstClr val="white"/>
                </a:solidFill>
                <a:latin typeface="Segoe UI Light" panose="020B0502040204020203" pitchFamily="34" charset="0"/>
                <a:cs typeface="Segoe UI Light" panose="020B0502040204020203" pitchFamily="34" charset="0"/>
              </a:rPr>
              <a:t>Organizations often generate data that differs in where it is consumed and how sensitive it is.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p:cNvSpPr/>
          <p:nvPr/>
        </p:nvSpPr>
        <p:spPr bwMode="auto">
          <a:xfrm>
            <a:off x="9612015" y="1942190"/>
            <a:ext cx="2111579" cy="3986847"/>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defRPr/>
            </a:pPr>
            <a:r>
              <a:rPr lang="en-GB" sz="2100" b="1" dirty="0">
                <a:solidFill>
                  <a:prstClr val="white"/>
                </a:solidFill>
              </a:rPr>
              <a:t>Management Overhead</a:t>
            </a:r>
            <a:endParaRPr lang="en-US" sz="2100" kern="0" dirty="0">
              <a:solidFill>
                <a:prstClr val="white"/>
              </a:solidFill>
              <a:latin typeface="Segoe UI Light" panose="020B0502040204020203" pitchFamily="34" charset="0"/>
              <a:cs typeface="Segoe UI Light" panose="020B0502040204020203" pitchFamily="34" charset="0"/>
            </a:endParaRPr>
          </a:p>
          <a:p>
            <a:pPr defTabSz="932472" fontAlgn="base">
              <a:spcBef>
                <a:spcPct val="0"/>
              </a:spcBef>
              <a:spcAft>
                <a:spcPct val="0"/>
              </a:spcAft>
              <a:defRPr/>
            </a:pPr>
            <a:r>
              <a:rPr lang="en-US" sz="2200" kern="0" dirty="0">
                <a:solidFill>
                  <a:prstClr val="white"/>
                </a:solidFill>
                <a:latin typeface="Segoe UI Light" panose="020B0502040204020203" pitchFamily="34" charset="0"/>
                <a:cs typeface="Segoe UI Light" panose="020B0502040204020203" pitchFamily="34" charset="0"/>
              </a:rPr>
              <a:t>Each storage account requires some time and attention from an administrator to create and maintain.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46" name="Group 45"/>
          <p:cNvGrpSpPr/>
          <p:nvPr/>
        </p:nvGrpSpPr>
        <p:grpSpPr>
          <a:xfrm>
            <a:off x="6720446" y="5315322"/>
            <a:ext cx="392478" cy="489970"/>
            <a:chOff x="10158532" y="7500940"/>
            <a:chExt cx="537036" cy="1004431"/>
          </a:xfrm>
          <a:solidFill>
            <a:schemeClr val="bg1"/>
          </a:solidFill>
        </p:grpSpPr>
        <p:sp>
          <p:nvSpPr>
            <p:cNvPr id="39" name="Freeform 25"/>
            <p:cNvSpPr>
              <a:spLocks/>
            </p:cNvSpPr>
            <p:nvPr/>
          </p:nvSpPr>
          <p:spPr bwMode="black">
            <a:xfrm>
              <a:off x="10250761" y="7602124"/>
              <a:ext cx="352580" cy="339433"/>
            </a:xfrm>
            <a:custGeom>
              <a:avLst/>
              <a:gdLst>
                <a:gd name="T0" fmla="*/ 387 w 595"/>
                <a:gd name="T1" fmla="*/ 512 h 573"/>
                <a:gd name="T2" fmla="*/ 588 w 595"/>
                <a:gd name="T3" fmla="*/ 62 h 573"/>
                <a:gd name="T4" fmla="*/ 544 w 595"/>
                <a:gd name="T5" fmla="*/ 0 h 573"/>
                <a:gd name="T6" fmla="*/ 51 w 595"/>
                <a:gd name="T7" fmla="*/ 0 h 573"/>
                <a:gd name="T8" fmla="*/ 7 w 595"/>
                <a:gd name="T9" fmla="*/ 62 h 573"/>
                <a:gd name="T10" fmla="*/ 208 w 595"/>
                <a:gd name="T11" fmla="*/ 512 h 573"/>
                <a:gd name="T12" fmla="*/ 297 w 595"/>
                <a:gd name="T13" fmla="*/ 573 h 573"/>
                <a:gd name="T14" fmla="*/ 387 w 595"/>
                <a:gd name="T15" fmla="*/ 512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573">
                  <a:moveTo>
                    <a:pt x="387" y="512"/>
                  </a:moveTo>
                  <a:cubicBezTo>
                    <a:pt x="467" y="419"/>
                    <a:pt x="566" y="298"/>
                    <a:pt x="588" y="62"/>
                  </a:cubicBezTo>
                  <a:cubicBezTo>
                    <a:pt x="589" y="47"/>
                    <a:pt x="595" y="0"/>
                    <a:pt x="544" y="0"/>
                  </a:cubicBezTo>
                  <a:cubicBezTo>
                    <a:pt x="51" y="0"/>
                    <a:pt x="51" y="0"/>
                    <a:pt x="51" y="0"/>
                  </a:cubicBezTo>
                  <a:cubicBezTo>
                    <a:pt x="0" y="0"/>
                    <a:pt x="6" y="47"/>
                    <a:pt x="7" y="62"/>
                  </a:cubicBezTo>
                  <a:cubicBezTo>
                    <a:pt x="29" y="298"/>
                    <a:pt x="128" y="419"/>
                    <a:pt x="208" y="512"/>
                  </a:cubicBezTo>
                  <a:cubicBezTo>
                    <a:pt x="243" y="553"/>
                    <a:pt x="263" y="573"/>
                    <a:pt x="297" y="573"/>
                  </a:cubicBezTo>
                  <a:cubicBezTo>
                    <a:pt x="331" y="573"/>
                    <a:pt x="352" y="553"/>
                    <a:pt x="387" y="512"/>
                  </a:cubicBezTo>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6"/>
            <p:cNvSpPr>
              <a:spLocks noEditPoints="1"/>
            </p:cNvSpPr>
            <p:nvPr/>
          </p:nvSpPr>
          <p:spPr bwMode="black">
            <a:xfrm>
              <a:off x="10158532" y="7500940"/>
              <a:ext cx="537036" cy="1004431"/>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7" name="Oval 2061"/>
          <p:cNvSpPr/>
          <p:nvPr/>
        </p:nvSpPr>
        <p:spPr>
          <a:xfrm>
            <a:off x="11081919" y="5315322"/>
            <a:ext cx="538948" cy="539940"/>
          </a:xfrm>
          <a:custGeom>
            <a:avLst/>
            <a:gdLst/>
            <a:ahLst/>
            <a:cxnLst/>
            <a:rect l="l" t="t" r="r" b="b"/>
            <a:pathLst>
              <a:path w="2267541" h="2271714">
                <a:moveTo>
                  <a:pt x="1375482" y="1588512"/>
                </a:moveTo>
                <a:lnTo>
                  <a:pt x="1257891" y="1762125"/>
                </a:lnTo>
                <a:lnTo>
                  <a:pt x="1005479" y="1762125"/>
                </a:lnTo>
                <a:lnTo>
                  <a:pt x="855170" y="1588543"/>
                </a:lnTo>
                <a:cubicBezTo>
                  <a:pt x="761223" y="1620348"/>
                  <a:pt x="701384" y="1670363"/>
                  <a:pt x="701384" y="1726407"/>
                </a:cubicBezTo>
                <a:cubicBezTo>
                  <a:pt x="701384" y="1825042"/>
                  <a:pt x="886731" y="1905001"/>
                  <a:pt x="1115369" y="1905001"/>
                </a:cubicBezTo>
                <a:cubicBezTo>
                  <a:pt x="1344007" y="1905001"/>
                  <a:pt x="1529354" y="1825042"/>
                  <a:pt x="1529354" y="1726407"/>
                </a:cubicBezTo>
                <a:cubicBezTo>
                  <a:pt x="1529354" y="1670346"/>
                  <a:pt x="1469478" y="1620318"/>
                  <a:pt x="1375482" y="1588512"/>
                </a:cubicBezTo>
                <a:close/>
                <a:moveTo>
                  <a:pt x="1482914" y="1429897"/>
                </a:moveTo>
                <a:lnTo>
                  <a:pt x="1383863" y="1576138"/>
                </a:lnTo>
                <a:cubicBezTo>
                  <a:pt x="1548545" y="1611161"/>
                  <a:pt x="1659452" y="1679274"/>
                  <a:pt x="1659452" y="1757364"/>
                </a:cubicBezTo>
                <a:cubicBezTo>
                  <a:pt x="1659452" y="1873095"/>
                  <a:pt x="1415858" y="1966914"/>
                  <a:pt x="1115369" y="1966914"/>
                </a:cubicBezTo>
                <a:cubicBezTo>
                  <a:pt x="814880" y="1966914"/>
                  <a:pt x="571286" y="1873095"/>
                  <a:pt x="571286" y="1757364"/>
                </a:cubicBezTo>
                <a:cubicBezTo>
                  <a:pt x="571286" y="1679602"/>
                  <a:pt x="681264" y="1611733"/>
                  <a:pt x="844804" y="1576571"/>
                </a:cubicBezTo>
                <a:lnTo>
                  <a:pt x="723248" y="1436193"/>
                </a:lnTo>
                <a:cubicBezTo>
                  <a:pt x="479286" y="1499130"/>
                  <a:pt x="314876" y="1622289"/>
                  <a:pt x="314876" y="1763564"/>
                </a:cubicBezTo>
                <a:cubicBezTo>
                  <a:pt x="314876" y="1972149"/>
                  <a:pt x="673269" y="2141241"/>
                  <a:pt x="1115370" y="2141241"/>
                </a:cubicBezTo>
                <a:cubicBezTo>
                  <a:pt x="1557471" y="2141241"/>
                  <a:pt x="1915864" y="1972149"/>
                  <a:pt x="1915864" y="1763564"/>
                </a:cubicBezTo>
                <a:cubicBezTo>
                  <a:pt x="1915864" y="1617577"/>
                  <a:pt x="1740305" y="1490935"/>
                  <a:pt x="1482914" y="1429897"/>
                </a:cubicBezTo>
                <a:close/>
                <a:moveTo>
                  <a:pt x="1896066" y="0"/>
                </a:moveTo>
                <a:lnTo>
                  <a:pt x="2267541" y="271463"/>
                </a:lnTo>
                <a:lnTo>
                  <a:pt x="1493797" y="1413830"/>
                </a:lnTo>
                <a:cubicBezTo>
                  <a:pt x="1923654" y="1473636"/>
                  <a:pt x="2230740" y="1636978"/>
                  <a:pt x="2230740" y="1828801"/>
                </a:cubicBezTo>
                <a:cubicBezTo>
                  <a:pt x="2230740" y="2073415"/>
                  <a:pt x="1731372" y="2271714"/>
                  <a:pt x="1115370" y="2271714"/>
                </a:cubicBezTo>
                <a:cubicBezTo>
                  <a:pt x="499368" y="2271714"/>
                  <a:pt x="0" y="2073415"/>
                  <a:pt x="0" y="1828801"/>
                </a:cubicBezTo>
                <a:cubicBezTo>
                  <a:pt x="0" y="1641440"/>
                  <a:pt x="292969" y="1481249"/>
                  <a:pt x="707072" y="1417513"/>
                </a:cubicBezTo>
                <a:lnTo>
                  <a:pt x="267291" y="909638"/>
                </a:lnTo>
                <a:lnTo>
                  <a:pt x="581616" y="614363"/>
                </a:lnTo>
                <a:lnTo>
                  <a:pt x="1062629" y="10810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2"/>
          <p:cNvSpPr/>
          <p:nvPr/>
        </p:nvSpPr>
        <p:spPr>
          <a:xfrm>
            <a:off x="8762999" y="5195401"/>
            <a:ext cx="676872" cy="670843"/>
          </a:xfrm>
          <a:custGeom>
            <a:avLst/>
            <a:gdLst/>
            <a:ahLst/>
            <a:cxnLst/>
            <a:rect l="l" t="t" r="r" b="b"/>
            <a:pathLst>
              <a:path w="4845595" h="4802440">
                <a:moveTo>
                  <a:pt x="16180" y="3709313"/>
                </a:moveTo>
                <a:cubicBezTo>
                  <a:pt x="85874" y="4285852"/>
                  <a:pt x="993773" y="4504802"/>
                  <a:pt x="1482570" y="4508929"/>
                </a:cubicBezTo>
                <a:cubicBezTo>
                  <a:pt x="1971367" y="4513057"/>
                  <a:pt x="2855454" y="4282041"/>
                  <a:pt x="2948960" y="3734078"/>
                </a:cubicBezTo>
                <a:cubicBezTo>
                  <a:pt x="2965564" y="3781429"/>
                  <a:pt x="2965615" y="3983761"/>
                  <a:pt x="2926004" y="4152296"/>
                </a:cubicBezTo>
                <a:cubicBezTo>
                  <a:pt x="2856820" y="4446658"/>
                  <a:pt x="2285017" y="4802440"/>
                  <a:pt x="1482570" y="4802440"/>
                </a:cubicBezTo>
                <a:cubicBezTo>
                  <a:pt x="680123" y="4802440"/>
                  <a:pt x="67712" y="4493880"/>
                  <a:pt x="10562" y="4085619"/>
                </a:cubicBezTo>
                <a:cubicBezTo>
                  <a:pt x="-1344" y="4033005"/>
                  <a:pt x="-7568" y="3835245"/>
                  <a:pt x="16180" y="3709313"/>
                </a:cubicBezTo>
                <a:close/>
                <a:moveTo>
                  <a:pt x="16180" y="3144379"/>
                </a:moveTo>
                <a:cubicBezTo>
                  <a:pt x="85874" y="3720918"/>
                  <a:pt x="993773" y="3939868"/>
                  <a:pt x="1482570" y="3943995"/>
                </a:cubicBezTo>
                <a:cubicBezTo>
                  <a:pt x="1971367" y="3948123"/>
                  <a:pt x="2855454" y="3717107"/>
                  <a:pt x="2948960" y="3169144"/>
                </a:cubicBezTo>
                <a:cubicBezTo>
                  <a:pt x="2965564" y="3216495"/>
                  <a:pt x="2965615" y="3418827"/>
                  <a:pt x="2926004" y="3587362"/>
                </a:cubicBezTo>
                <a:cubicBezTo>
                  <a:pt x="2856820" y="3881724"/>
                  <a:pt x="2285017" y="4237506"/>
                  <a:pt x="1482570" y="4237506"/>
                </a:cubicBezTo>
                <a:cubicBezTo>
                  <a:pt x="680123" y="4237506"/>
                  <a:pt x="67712" y="3928946"/>
                  <a:pt x="10562" y="3520685"/>
                </a:cubicBezTo>
                <a:cubicBezTo>
                  <a:pt x="-1344" y="3468071"/>
                  <a:pt x="-7568" y="3270311"/>
                  <a:pt x="16180" y="3144379"/>
                </a:cubicBezTo>
                <a:close/>
                <a:moveTo>
                  <a:pt x="4808319" y="2801972"/>
                </a:moveTo>
                <a:cubicBezTo>
                  <a:pt x="4824923" y="2849323"/>
                  <a:pt x="4824974" y="3051655"/>
                  <a:pt x="4785363" y="3220190"/>
                </a:cubicBezTo>
                <a:cubicBezTo>
                  <a:pt x="4716179" y="3514552"/>
                  <a:pt x="4144376" y="3870334"/>
                  <a:pt x="3341929" y="3870334"/>
                </a:cubicBezTo>
                <a:lnTo>
                  <a:pt x="3204875" y="3863721"/>
                </a:lnTo>
                <a:cubicBezTo>
                  <a:pt x="3222822" y="3781057"/>
                  <a:pt x="3238399" y="3693927"/>
                  <a:pt x="3251824" y="3602191"/>
                </a:cubicBezTo>
                <a:cubicBezTo>
                  <a:pt x="3252545" y="3592679"/>
                  <a:pt x="3253213" y="3583214"/>
                  <a:pt x="3253225" y="3573758"/>
                </a:cubicBezTo>
                <a:cubicBezTo>
                  <a:pt x="3284025" y="3575629"/>
                  <a:pt x="3313677" y="3576585"/>
                  <a:pt x="3341929" y="3576823"/>
                </a:cubicBezTo>
                <a:cubicBezTo>
                  <a:pt x="3830726" y="3580951"/>
                  <a:pt x="4714813" y="3349935"/>
                  <a:pt x="4808319" y="2801972"/>
                </a:cubicBezTo>
                <a:close/>
                <a:moveTo>
                  <a:pt x="4808319" y="2233830"/>
                </a:moveTo>
                <a:cubicBezTo>
                  <a:pt x="4824923" y="2281181"/>
                  <a:pt x="4824974" y="2483513"/>
                  <a:pt x="4785363" y="2652048"/>
                </a:cubicBezTo>
                <a:cubicBezTo>
                  <a:pt x="4716179" y="2946410"/>
                  <a:pt x="4144376" y="3302192"/>
                  <a:pt x="3341929" y="3302192"/>
                </a:cubicBezTo>
                <a:lnTo>
                  <a:pt x="3256422" y="3298066"/>
                </a:lnTo>
                <a:cubicBezTo>
                  <a:pt x="3252119" y="3192637"/>
                  <a:pt x="3239971" y="3094261"/>
                  <a:pt x="3218280" y="3003103"/>
                </a:cubicBezTo>
                <a:cubicBezTo>
                  <a:pt x="3261696" y="3006673"/>
                  <a:pt x="3303133" y="3008354"/>
                  <a:pt x="3341929" y="3008681"/>
                </a:cubicBezTo>
                <a:cubicBezTo>
                  <a:pt x="3830726" y="3012809"/>
                  <a:pt x="4714813" y="2781793"/>
                  <a:pt x="4808319" y="2233830"/>
                </a:cubicBezTo>
                <a:close/>
                <a:moveTo>
                  <a:pt x="1479732" y="2061975"/>
                </a:moveTo>
                <a:cubicBezTo>
                  <a:pt x="2282179" y="2061975"/>
                  <a:pt x="2932691" y="2427683"/>
                  <a:pt x="2932691" y="2878807"/>
                </a:cubicBezTo>
                <a:cubicBezTo>
                  <a:pt x="2932691" y="3329931"/>
                  <a:pt x="2282179" y="3695639"/>
                  <a:pt x="1479732" y="3695639"/>
                </a:cubicBezTo>
                <a:cubicBezTo>
                  <a:pt x="677285" y="3695639"/>
                  <a:pt x="26773" y="3329931"/>
                  <a:pt x="26773" y="2878807"/>
                </a:cubicBezTo>
                <a:cubicBezTo>
                  <a:pt x="26773" y="2427683"/>
                  <a:pt x="677285" y="2061975"/>
                  <a:pt x="1479732" y="2061975"/>
                </a:cubicBezTo>
                <a:close/>
                <a:moveTo>
                  <a:pt x="1922956" y="1803478"/>
                </a:moveTo>
                <a:cubicBezTo>
                  <a:pt x="1923248" y="1804906"/>
                  <a:pt x="1923874" y="1806170"/>
                  <a:pt x="1924505" y="1807432"/>
                </a:cubicBezTo>
                <a:lnTo>
                  <a:pt x="1922956" y="1807111"/>
                </a:lnTo>
                <a:close/>
                <a:moveTo>
                  <a:pt x="4808319" y="1665688"/>
                </a:moveTo>
                <a:cubicBezTo>
                  <a:pt x="4824923" y="1713039"/>
                  <a:pt x="4824974" y="1915371"/>
                  <a:pt x="4785363" y="2083906"/>
                </a:cubicBezTo>
                <a:cubicBezTo>
                  <a:pt x="4716179" y="2378268"/>
                  <a:pt x="4144376" y="2734050"/>
                  <a:pt x="3341929" y="2734050"/>
                </a:cubicBezTo>
                <a:lnTo>
                  <a:pt x="3135489" y="2724089"/>
                </a:lnTo>
                <a:cubicBezTo>
                  <a:pt x="3089368" y="2600152"/>
                  <a:pt x="3026801" y="2492566"/>
                  <a:pt x="2951950" y="2400260"/>
                </a:cubicBezTo>
                <a:cubicBezTo>
                  <a:pt x="3093816" y="2427176"/>
                  <a:pt x="3229048" y="2439586"/>
                  <a:pt x="3341929" y="2440539"/>
                </a:cubicBezTo>
                <a:cubicBezTo>
                  <a:pt x="3830726" y="2444667"/>
                  <a:pt x="4714813" y="2213651"/>
                  <a:pt x="4808319" y="1665688"/>
                </a:cubicBezTo>
                <a:close/>
                <a:moveTo>
                  <a:pt x="1902312" y="1094359"/>
                </a:moveTo>
                <a:cubicBezTo>
                  <a:pt x="1972006" y="1670898"/>
                  <a:pt x="2879905" y="1889848"/>
                  <a:pt x="3368702" y="1893975"/>
                </a:cubicBezTo>
                <a:cubicBezTo>
                  <a:pt x="3857499" y="1898103"/>
                  <a:pt x="4741586" y="1667087"/>
                  <a:pt x="4835092" y="1119124"/>
                </a:cubicBezTo>
                <a:cubicBezTo>
                  <a:pt x="4851696" y="1166475"/>
                  <a:pt x="4851747" y="1368807"/>
                  <a:pt x="4812136" y="1537342"/>
                </a:cubicBezTo>
                <a:cubicBezTo>
                  <a:pt x="4742952" y="1831704"/>
                  <a:pt x="4171149" y="2187486"/>
                  <a:pt x="3368702" y="2187486"/>
                </a:cubicBezTo>
                <a:cubicBezTo>
                  <a:pt x="3080485" y="2187486"/>
                  <a:pt x="2816783" y="2147680"/>
                  <a:pt x="2594730" y="2077077"/>
                </a:cubicBezTo>
                <a:cubicBezTo>
                  <a:pt x="2470050" y="1997292"/>
                  <a:pt x="2336401" y="1938632"/>
                  <a:pt x="2203584" y="1894924"/>
                </a:cubicBezTo>
                <a:cubicBezTo>
                  <a:pt x="2028990" y="1778319"/>
                  <a:pt x="1919321" y="1632307"/>
                  <a:pt x="1896694" y="1470665"/>
                </a:cubicBezTo>
                <a:cubicBezTo>
                  <a:pt x="1884788" y="1418051"/>
                  <a:pt x="1878564" y="1220291"/>
                  <a:pt x="1902312" y="1094359"/>
                </a:cubicBezTo>
                <a:close/>
                <a:moveTo>
                  <a:pt x="3339091" y="0"/>
                </a:moveTo>
                <a:cubicBezTo>
                  <a:pt x="4141538" y="0"/>
                  <a:pt x="4792050" y="365708"/>
                  <a:pt x="4792050" y="816832"/>
                </a:cubicBezTo>
                <a:cubicBezTo>
                  <a:pt x="4792050" y="1267956"/>
                  <a:pt x="4141538" y="1633664"/>
                  <a:pt x="3339091" y="1633664"/>
                </a:cubicBezTo>
                <a:cubicBezTo>
                  <a:pt x="2536644" y="1633664"/>
                  <a:pt x="1886132" y="1267956"/>
                  <a:pt x="1886132" y="816832"/>
                </a:cubicBezTo>
                <a:cubicBezTo>
                  <a:pt x="1886132" y="365708"/>
                  <a:pt x="2536644" y="0"/>
                  <a:pt x="333909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46783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286955"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31802" y="3152001"/>
            <a:ext cx="4902199" cy="553998"/>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Storage Account Settings</a:t>
            </a:r>
            <a:endParaRPr kumimoji="0" lang="en-US" sz="22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D4CECBA4-D2A8-4186-9FAF-DBB6F5DD41D2}"/>
              </a:ext>
            </a:extLst>
          </p:cNvPr>
          <p:cNvPicPr>
            <a:picLocks noChangeAspect="1"/>
          </p:cNvPicPr>
          <p:nvPr/>
        </p:nvPicPr>
        <p:blipFill>
          <a:blip r:embed="rId3"/>
          <a:stretch>
            <a:fillRect/>
          </a:stretch>
        </p:blipFill>
        <p:spPr>
          <a:xfrm>
            <a:off x="5228246" y="0"/>
            <a:ext cx="6935686" cy="6858000"/>
          </a:xfrm>
          <a:prstGeom prst="rect">
            <a:avLst/>
          </a:prstGeom>
        </p:spPr>
      </p:pic>
    </p:spTree>
    <p:extLst>
      <p:ext uri="{BB962C8B-B14F-4D97-AF65-F5344CB8AC3E}">
        <p14:creationId xmlns:p14="http://schemas.microsoft.com/office/powerpoint/2010/main" val="345279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
          <p:cNvSpPr txBox="1">
            <a:spLocks/>
          </p:cNvSpPr>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solidFill>
                <a:latin typeface="Segoe UI" pitchFamily="34" charset="0"/>
                <a:ea typeface="Segoe UI" pitchFamily="34" charset="0"/>
                <a:cs typeface="Segoe U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ea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sz="4000" dirty="0"/>
              <a:t>Storage Account </a:t>
            </a:r>
            <a:br>
              <a:rPr lang="en-US" sz="4000" dirty="0"/>
            </a:br>
            <a:r>
              <a:rPr lang="en-US" sz="4000" dirty="0"/>
              <a:t>Creation Tool</a:t>
            </a:r>
          </a:p>
        </p:txBody>
      </p:sp>
      <p:pic>
        <p:nvPicPr>
          <p:cNvPr id="17" name="Picture 16">
            <a:extLst>
              <a:ext uri="{FF2B5EF4-FFF2-40B4-BE49-F238E27FC236}">
                <a16:creationId xmlns:a16="http://schemas.microsoft.com/office/drawing/2014/main" id="{B8A1FC5C-0BC9-42DC-8DC6-44F06D1AD56D}"/>
              </a:ext>
            </a:extLst>
          </p:cNvPr>
          <p:cNvPicPr>
            <a:picLocks noChangeAspect="1"/>
          </p:cNvPicPr>
          <p:nvPr/>
        </p:nvPicPr>
        <p:blipFill>
          <a:blip r:embed="rId3"/>
          <a:stretch>
            <a:fillRect/>
          </a:stretch>
        </p:blipFill>
        <p:spPr>
          <a:xfrm>
            <a:off x="6096000" y="0"/>
            <a:ext cx="6096000" cy="6858000"/>
          </a:xfrm>
          <a:prstGeom prst="rect">
            <a:avLst/>
          </a:prstGeom>
        </p:spPr>
      </p:pic>
      <p:grpSp>
        <p:nvGrpSpPr>
          <p:cNvPr id="10" name="Group 9">
            <a:extLst>
              <a:ext uri="{FF2B5EF4-FFF2-40B4-BE49-F238E27FC236}">
                <a16:creationId xmlns:a16="http://schemas.microsoft.com/office/drawing/2014/main" id="{1545FD40-B067-4EBC-A53D-9FD25AB353B8}"/>
              </a:ext>
            </a:extLst>
          </p:cNvPr>
          <p:cNvGrpSpPr/>
          <p:nvPr/>
        </p:nvGrpSpPr>
        <p:grpSpPr>
          <a:xfrm>
            <a:off x="609600" y="1767916"/>
            <a:ext cx="4805278" cy="4785284"/>
            <a:chOff x="609600" y="1767916"/>
            <a:chExt cx="4805278" cy="4785284"/>
          </a:xfrm>
        </p:grpSpPr>
        <p:grpSp>
          <p:nvGrpSpPr>
            <p:cNvPr id="2" name="Group 1"/>
            <p:cNvGrpSpPr/>
            <p:nvPr/>
          </p:nvGrpSpPr>
          <p:grpSpPr>
            <a:xfrm>
              <a:off x="609600" y="1767916"/>
              <a:ext cx="4805278" cy="4785284"/>
              <a:chOff x="645450" y="1722158"/>
              <a:chExt cx="4805278" cy="4785284"/>
            </a:xfrm>
          </p:grpSpPr>
          <p:sp>
            <p:nvSpPr>
              <p:cNvPr id="24" name="Oval 23"/>
              <p:cNvSpPr>
                <a:spLocks noChangeAspect="1"/>
              </p:cNvSpPr>
              <p:nvPr/>
            </p:nvSpPr>
            <p:spPr>
              <a:xfrm>
                <a:off x="1143000" y="2225040"/>
                <a:ext cx="3794760" cy="3794760"/>
              </a:xfrm>
              <a:prstGeom prst="ellipse">
                <a:avLst/>
              </a:prstGeom>
              <a:noFill/>
              <a:ln w="952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en-US" sz="2400" kern="0" dirty="0">
                  <a:solidFill>
                    <a:sysClr val="windowText" lastClr="000000"/>
                  </a:solidFill>
                </a:endParaRPr>
              </a:p>
            </p:txBody>
          </p:sp>
          <p:grpSp>
            <p:nvGrpSpPr>
              <p:cNvPr id="4" name="Group 3"/>
              <p:cNvGrpSpPr/>
              <p:nvPr/>
            </p:nvGrpSpPr>
            <p:grpSpPr>
              <a:xfrm>
                <a:off x="645450" y="1722158"/>
                <a:ext cx="1935442" cy="1935442"/>
                <a:chOff x="821610" y="1684369"/>
                <a:chExt cx="1935442" cy="1935442"/>
              </a:xfrm>
            </p:grpSpPr>
            <p:sp>
              <p:nvSpPr>
                <p:cNvPr id="66" name="Oval 65"/>
                <p:cNvSpPr/>
                <p:nvPr/>
              </p:nvSpPr>
              <p:spPr>
                <a:xfrm>
                  <a:off x="821610" y="1684369"/>
                  <a:ext cx="1935442" cy="1935442"/>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Azure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Segoe UI Semibold" panose="020B0702040204020203" pitchFamily="34" charset="0"/>
                      <a:ea typeface="Segoe UI" pitchFamily="34" charset="0"/>
                      <a:cs typeface="Segoe UI Semibold" panose="020B0702040204020203" pitchFamily="34" charset="0"/>
                    </a:rPr>
                    <a:t>Portal</a:t>
                  </a:r>
                  <a:endPar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1" name="Freeform 5"/>
                <p:cNvSpPr>
                  <a:spLocks noChangeAspect="1"/>
                </p:cNvSpPr>
                <p:nvPr/>
              </p:nvSpPr>
              <p:spPr bwMode="auto">
                <a:xfrm>
                  <a:off x="1579843" y="1882771"/>
                  <a:ext cx="496753" cy="457200"/>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noFill/>
                <a:ln w="9525">
                  <a:solidFill>
                    <a:schemeClr val="bg1">
                      <a:lumMod val="95000"/>
                    </a:schemeClr>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sp>
            <p:nvSpPr>
              <p:cNvPr id="69" name="Oval 68"/>
              <p:cNvSpPr/>
              <p:nvPr/>
            </p:nvSpPr>
            <p:spPr>
              <a:xfrm>
                <a:off x="645450" y="4572000"/>
                <a:ext cx="1935442" cy="1935442"/>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Azure PowerShell</a:t>
                </a:r>
              </a:p>
            </p:txBody>
          </p:sp>
          <p:sp>
            <p:nvSpPr>
              <p:cNvPr id="72" name="Oval 71"/>
              <p:cNvSpPr/>
              <p:nvPr/>
            </p:nvSpPr>
            <p:spPr>
              <a:xfrm>
                <a:off x="3515285" y="4572000"/>
                <a:ext cx="1935442" cy="1935442"/>
              </a:xfrm>
              <a:prstGeom prst="ellipse">
                <a:avLst/>
              </a:prstGeom>
              <a:solidFill>
                <a:srgbClr val="D83B0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Management Client Libraries</a:t>
                </a:r>
              </a:p>
            </p:txBody>
          </p:sp>
          <p:grpSp>
            <p:nvGrpSpPr>
              <p:cNvPr id="5" name="Group 4"/>
              <p:cNvGrpSpPr/>
              <p:nvPr/>
            </p:nvGrpSpPr>
            <p:grpSpPr>
              <a:xfrm>
                <a:off x="3515286" y="1722158"/>
                <a:ext cx="1935442" cy="1935442"/>
                <a:chOff x="3337363" y="1684369"/>
                <a:chExt cx="1935442" cy="1935442"/>
              </a:xfrm>
            </p:grpSpPr>
            <p:sp>
              <p:nvSpPr>
                <p:cNvPr id="50" name="Oval 49"/>
                <p:cNvSpPr/>
                <p:nvPr/>
              </p:nvSpPr>
              <p:spPr>
                <a:xfrm>
                  <a:off x="3337363" y="1684369"/>
                  <a:ext cx="1935442" cy="1935442"/>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Azure Command</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schemeClr val="bg1"/>
                      </a:solidFill>
                      <a:latin typeface="Segoe UI Semibold" panose="020B0702040204020203" pitchFamily="34" charset="0"/>
                      <a:ea typeface="Segoe UI" pitchFamily="34" charset="0"/>
                      <a:cs typeface="Segoe UI Semibold" panose="020B0702040204020203" pitchFamily="34" charset="0"/>
                    </a:rPr>
                    <a:t>Line Interface</a:t>
                  </a:r>
                  <a:endPar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112"/>
                <p:cNvSpPr>
                  <a:spLocks/>
                </p:cNvSpPr>
                <p:nvPr/>
              </p:nvSpPr>
              <p:spPr bwMode="auto">
                <a:xfrm>
                  <a:off x="4101455" y="1882771"/>
                  <a:ext cx="406218" cy="461260"/>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kern="0">
                    <a:gradFill>
                      <a:gsLst>
                        <a:gs pos="0">
                          <a:srgbClr val="FFFFFF"/>
                        </a:gs>
                        <a:gs pos="100000">
                          <a:srgbClr val="FFFFFF"/>
                        </a:gs>
                      </a:gsLst>
                      <a:lin ang="5400000" scaled="0"/>
                    </a:gradFill>
                    <a:ea typeface="Segoe UI" pitchFamily="34" charset="0"/>
                    <a:cs typeface="Segoe UI" pitchFamily="34" charset="0"/>
                  </a:endParaRPr>
                </a:p>
              </p:txBody>
            </p:sp>
          </p:grpSp>
          <p:sp>
            <p:nvSpPr>
              <p:cNvPr id="38" name="Freeform 62"/>
              <p:cNvSpPr>
                <a:spLocks noChangeAspect="1"/>
              </p:cNvSpPr>
              <p:nvPr/>
            </p:nvSpPr>
            <p:spPr>
              <a:xfrm>
                <a:off x="1391836" y="4774336"/>
                <a:ext cx="442669" cy="457200"/>
              </a:xfrm>
              <a:custGeom>
                <a:avLst/>
                <a:gdLst>
                  <a:gd name="connsiteX0" fmla="*/ 608390 w 1888034"/>
                  <a:gd name="connsiteY0" fmla="*/ 661234 h 1950010"/>
                  <a:gd name="connsiteX1" fmla="*/ 274058 w 1888034"/>
                  <a:gd name="connsiteY1" fmla="*/ 995565 h 1950010"/>
                  <a:gd name="connsiteX2" fmla="*/ 541010 w 1888034"/>
                  <a:gd name="connsiteY2" fmla="*/ 1323105 h 1950010"/>
                  <a:gd name="connsiteX3" fmla="*/ 606279 w 1888034"/>
                  <a:gd name="connsiteY3" fmla="*/ 1329685 h 1950010"/>
                  <a:gd name="connsiteX4" fmla="*/ 613942 w 1888034"/>
                  <a:gd name="connsiteY4" fmla="*/ 1329271 h 1950010"/>
                  <a:gd name="connsiteX5" fmla="*/ 614317 w 1888034"/>
                  <a:gd name="connsiteY5" fmla="*/ 1329300 h 1950010"/>
                  <a:gd name="connsiteX6" fmla="*/ 675769 w 1888034"/>
                  <a:gd name="connsiteY6" fmla="*/ 1323105 h 1950010"/>
                  <a:gd name="connsiteX7" fmla="*/ 922434 w 1888034"/>
                  <a:gd name="connsiteY7" fmla="*/ 1110520 h 1950010"/>
                  <a:gd name="connsiteX8" fmla="*/ 936001 w 1888034"/>
                  <a:gd name="connsiteY8" fmla="*/ 1060294 h 1950010"/>
                  <a:gd name="connsiteX9" fmla="*/ 935163 w 1888034"/>
                  <a:gd name="connsiteY9" fmla="*/ 1060294 h 1950010"/>
                  <a:gd name="connsiteX10" fmla="*/ 939415 w 1888034"/>
                  <a:gd name="connsiteY10" fmla="*/ 996722 h 1950010"/>
                  <a:gd name="connsiteX11" fmla="*/ 941700 w 1888034"/>
                  <a:gd name="connsiteY11" fmla="*/ 985437 h 1950010"/>
                  <a:gd name="connsiteX12" fmla="*/ 935929 w 1888034"/>
                  <a:gd name="connsiteY12" fmla="*/ 928186 h 1950010"/>
                  <a:gd name="connsiteX13" fmla="*/ 608390 w 1888034"/>
                  <a:gd name="connsiteY13" fmla="*/ 661234 h 1950010"/>
                  <a:gd name="connsiteX14" fmla="*/ 1412605 w 1888034"/>
                  <a:gd name="connsiteY14" fmla="*/ 59636 h 1950010"/>
                  <a:gd name="connsiteX15" fmla="*/ 1150234 w 1888034"/>
                  <a:gd name="connsiteY15" fmla="*/ 322008 h 1950010"/>
                  <a:gd name="connsiteX16" fmla="*/ 1359728 w 1888034"/>
                  <a:gd name="connsiteY16" fmla="*/ 579049 h 1950010"/>
                  <a:gd name="connsiteX17" fmla="*/ 1410949 w 1888034"/>
                  <a:gd name="connsiteY17" fmla="*/ 584213 h 1950010"/>
                  <a:gd name="connsiteX18" fmla="*/ 1416963 w 1888034"/>
                  <a:gd name="connsiteY18" fmla="*/ 583888 h 1950010"/>
                  <a:gd name="connsiteX19" fmla="*/ 1417257 w 1888034"/>
                  <a:gd name="connsiteY19" fmla="*/ 583910 h 1950010"/>
                  <a:gd name="connsiteX20" fmla="*/ 1465482 w 1888034"/>
                  <a:gd name="connsiteY20" fmla="*/ 579049 h 1950010"/>
                  <a:gd name="connsiteX21" fmla="*/ 1674976 w 1888034"/>
                  <a:gd name="connsiteY21" fmla="*/ 322008 h 1950010"/>
                  <a:gd name="connsiteX22" fmla="*/ 1412605 w 1888034"/>
                  <a:gd name="connsiteY22" fmla="*/ 59636 h 1950010"/>
                  <a:gd name="connsiteX23" fmla="*/ 1412605 w 1888034"/>
                  <a:gd name="connsiteY23" fmla="*/ 0 h 1950010"/>
                  <a:gd name="connsiteX24" fmla="*/ 1734612 w 1888034"/>
                  <a:gd name="connsiteY24" fmla="*/ 322008 h 1950010"/>
                  <a:gd name="connsiteX25" fmla="*/ 1592642 w 1888034"/>
                  <a:gd name="connsiteY25" fmla="*/ 589022 h 1950010"/>
                  <a:gd name="connsiteX26" fmla="*/ 1558003 w 1888034"/>
                  <a:gd name="connsiteY26" fmla="*/ 607824 h 1950010"/>
                  <a:gd name="connsiteX27" fmla="*/ 1599231 w 1888034"/>
                  <a:gd name="connsiteY27" fmla="*/ 622352 h 1950010"/>
                  <a:gd name="connsiteX28" fmla="*/ 1655983 w 1888034"/>
                  <a:gd name="connsiteY28" fmla="*/ 651311 h 1950010"/>
                  <a:gd name="connsiteX29" fmla="*/ 1887913 w 1888034"/>
                  <a:gd name="connsiteY29" fmla="*/ 1071022 h 1950010"/>
                  <a:gd name="connsiteX30" fmla="*/ 1812235 w 1888034"/>
                  <a:gd name="connsiteY30" fmla="*/ 1069317 h 1950010"/>
                  <a:gd name="connsiteX31" fmla="*/ 1617155 w 1888034"/>
                  <a:gd name="connsiteY31" fmla="*/ 716290 h 1950010"/>
                  <a:gd name="connsiteX32" fmla="*/ 1213840 w 1888034"/>
                  <a:gd name="connsiteY32" fmla="*/ 711749 h 1950010"/>
                  <a:gd name="connsiteX33" fmla="*/ 1010859 w 1888034"/>
                  <a:gd name="connsiteY33" fmla="*/ 1060294 h 1950010"/>
                  <a:gd name="connsiteX34" fmla="*/ 1010560 w 1888034"/>
                  <a:gd name="connsiteY34" fmla="*/ 1060294 h 1950010"/>
                  <a:gd name="connsiteX35" fmla="*/ 1005796 w 1888034"/>
                  <a:gd name="connsiteY35" fmla="*/ 1098112 h 1950010"/>
                  <a:gd name="connsiteX36" fmla="*/ 837805 w 1888034"/>
                  <a:gd name="connsiteY36" fmla="*/ 1335813 h 1950010"/>
                  <a:gd name="connsiteX37" fmla="*/ 793666 w 1888034"/>
                  <a:gd name="connsiteY37" fmla="*/ 1359771 h 1950010"/>
                  <a:gd name="connsiteX38" fmla="*/ 846202 w 1888034"/>
                  <a:gd name="connsiteY38" fmla="*/ 1378284 h 1950010"/>
                  <a:gd name="connsiteX39" fmla="*/ 918519 w 1888034"/>
                  <a:gd name="connsiteY39" fmla="*/ 1415186 h 1950010"/>
                  <a:gd name="connsiteX40" fmla="*/ 1214060 w 1888034"/>
                  <a:gd name="connsiteY40" fmla="*/ 1950010 h 1950010"/>
                  <a:gd name="connsiteX41" fmla="*/ 1117626 w 1888034"/>
                  <a:gd name="connsiteY41" fmla="*/ 1947838 h 1950010"/>
                  <a:gd name="connsiteX42" fmla="*/ 869041 w 1888034"/>
                  <a:gd name="connsiteY42" fmla="*/ 1497986 h 1950010"/>
                  <a:gd name="connsiteX43" fmla="*/ 355109 w 1888034"/>
                  <a:gd name="connsiteY43" fmla="*/ 1492200 h 1950010"/>
                  <a:gd name="connsiteX44" fmla="*/ 96457 w 1888034"/>
                  <a:gd name="connsiteY44" fmla="*/ 1936339 h 1950010"/>
                  <a:gd name="connsiteX45" fmla="*/ 0 w 1888034"/>
                  <a:gd name="connsiteY45" fmla="*/ 1936339 h 1950010"/>
                  <a:gd name="connsiteX46" fmla="*/ 307508 w 1888034"/>
                  <a:gd name="connsiteY46" fmla="*/ 1408305 h 1950010"/>
                  <a:gd name="connsiteX47" fmla="*/ 380638 w 1888034"/>
                  <a:gd name="connsiteY47" fmla="*/ 1373042 h 1950010"/>
                  <a:gd name="connsiteX48" fmla="*/ 422389 w 1888034"/>
                  <a:gd name="connsiteY48" fmla="*/ 1359378 h 1950010"/>
                  <a:gd name="connsiteX49" fmla="*/ 378974 w 1888034"/>
                  <a:gd name="connsiteY49" fmla="*/ 1335813 h 1950010"/>
                  <a:gd name="connsiteX50" fmla="*/ 198066 w 1888034"/>
                  <a:gd name="connsiteY50" fmla="*/ 995565 h 1950010"/>
                  <a:gd name="connsiteX51" fmla="*/ 608390 w 1888034"/>
                  <a:gd name="connsiteY51" fmla="*/ 585241 h 1950010"/>
                  <a:gd name="connsiteX52" fmla="*/ 986468 w 1888034"/>
                  <a:gd name="connsiteY52" fmla="*/ 835849 h 1950010"/>
                  <a:gd name="connsiteX53" fmla="*/ 988691 w 1888034"/>
                  <a:gd name="connsiteY53" fmla="*/ 843009 h 1950010"/>
                  <a:gd name="connsiteX54" fmla="*/ 999890 w 1888034"/>
                  <a:gd name="connsiteY54" fmla="*/ 820529 h 1950010"/>
                  <a:gd name="connsiteX55" fmla="*/ 1176484 w 1888034"/>
                  <a:gd name="connsiteY55" fmla="*/ 645912 h 1950010"/>
                  <a:gd name="connsiteX56" fmla="*/ 1233874 w 1888034"/>
                  <a:gd name="connsiteY56" fmla="*/ 618238 h 1950010"/>
                  <a:gd name="connsiteX57" fmla="*/ 1266639 w 1888034"/>
                  <a:gd name="connsiteY57" fmla="*/ 607515 h 1950010"/>
                  <a:gd name="connsiteX58" fmla="*/ 1232568 w 1888034"/>
                  <a:gd name="connsiteY58" fmla="*/ 589022 h 1950010"/>
                  <a:gd name="connsiteX59" fmla="*/ 1090598 w 1888034"/>
                  <a:gd name="connsiteY59" fmla="*/ 322008 h 1950010"/>
                  <a:gd name="connsiteX60" fmla="*/ 1412605 w 1888034"/>
                  <a:gd name="connsiteY60" fmla="*/ 0 h 195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88034" h="1950010">
                    <a:moveTo>
                      <a:pt x="608390" y="661234"/>
                    </a:moveTo>
                    <a:cubicBezTo>
                      <a:pt x="423744" y="661234"/>
                      <a:pt x="274058" y="810920"/>
                      <a:pt x="274058" y="995565"/>
                    </a:cubicBezTo>
                    <a:cubicBezTo>
                      <a:pt x="274058" y="1157131"/>
                      <a:pt x="388661" y="1291930"/>
                      <a:pt x="541010" y="1323105"/>
                    </a:cubicBezTo>
                    <a:lnTo>
                      <a:pt x="606279" y="1329685"/>
                    </a:lnTo>
                    <a:lnTo>
                      <a:pt x="613942" y="1329271"/>
                    </a:lnTo>
                    <a:lnTo>
                      <a:pt x="614317" y="1329300"/>
                    </a:lnTo>
                    <a:lnTo>
                      <a:pt x="675769" y="1323105"/>
                    </a:lnTo>
                    <a:cubicBezTo>
                      <a:pt x="790031" y="1299724"/>
                      <a:pt x="883060" y="1218054"/>
                      <a:pt x="922434" y="1110520"/>
                    </a:cubicBezTo>
                    <a:lnTo>
                      <a:pt x="936001" y="1060294"/>
                    </a:lnTo>
                    <a:lnTo>
                      <a:pt x="935163" y="1060294"/>
                    </a:lnTo>
                    <a:cubicBezTo>
                      <a:pt x="935163" y="1038857"/>
                      <a:pt x="936603" y="1017627"/>
                      <a:pt x="939415" y="996722"/>
                    </a:cubicBezTo>
                    <a:lnTo>
                      <a:pt x="941700" y="985437"/>
                    </a:lnTo>
                    <a:lnTo>
                      <a:pt x="935929" y="928186"/>
                    </a:lnTo>
                    <a:cubicBezTo>
                      <a:pt x="904753" y="775837"/>
                      <a:pt x="769954" y="661234"/>
                      <a:pt x="608390" y="661234"/>
                    </a:cubicBezTo>
                    <a:close/>
                    <a:moveTo>
                      <a:pt x="1412605" y="59636"/>
                    </a:moveTo>
                    <a:cubicBezTo>
                      <a:pt x="1267702" y="59636"/>
                      <a:pt x="1150234" y="177104"/>
                      <a:pt x="1150234" y="322008"/>
                    </a:cubicBezTo>
                    <a:cubicBezTo>
                      <a:pt x="1150234" y="448798"/>
                      <a:pt x="1240170" y="554584"/>
                      <a:pt x="1359728" y="579049"/>
                    </a:cubicBezTo>
                    <a:lnTo>
                      <a:pt x="1410949" y="584213"/>
                    </a:lnTo>
                    <a:lnTo>
                      <a:pt x="1416963" y="583888"/>
                    </a:lnTo>
                    <a:lnTo>
                      <a:pt x="1417257" y="583910"/>
                    </a:lnTo>
                    <a:lnTo>
                      <a:pt x="1465482" y="579049"/>
                    </a:lnTo>
                    <a:cubicBezTo>
                      <a:pt x="1585040" y="554584"/>
                      <a:pt x="1674976" y="448798"/>
                      <a:pt x="1674976" y="322008"/>
                    </a:cubicBezTo>
                    <a:cubicBezTo>
                      <a:pt x="1674976" y="177104"/>
                      <a:pt x="1557508" y="59636"/>
                      <a:pt x="1412605" y="59636"/>
                    </a:cubicBezTo>
                    <a:close/>
                    <a:moveTo>
                      <a:pt x="1412605" y="0"/>
                    </a:moveTo>
                    <a:cubicBezTo>
                      <a:pt x="1590445" y="0"/>
                      <a:pt x="1734612" y="144167"/>
                      <a:pt x="1734612" y="322008"/>
                    </a:cubicBezTo>
                    <a:cubicBezTo>
                      <a:pt x="1734612" y="433158"/>
                      <a:pt x="1678297" y="531155"/>
                      <a:pt x="1592642" y="589022"/>
                    </a:cubicBezTo>
                    <a:lnTo>
                      <a:pt x="1558003" y="607824"/>
                    </a:lnTo>
                    <a:lnTo>
                      <a:pt x="1599231" y="622352"/>
                    </a:lnTo>
                    <a:cubicBezTo>
                      <a:pt x="1618619" y="630662"/>
                      <a:pt x="1637582" y="640316"/>
                      <a:pt x="1655983" y="651311"/>
                    </a:cubicBezTo>
                    <a:cubicBezTo>
                      <a:pt x="1803196" y="739277"/>
                      <a:pt x="1891774" y="899573"/>
                      <a:pt x="1887913" y="1071022"/>
                    </a:cubicBezTo>
                    <a:lnTo>
                      <a:pt x="1812235" y="1069317"/>
                    </a:lnTo>
                    <a:cubicBezTo>
                      <a:pt x="1815484" y="925108"/>
                      <a:pt x="1740979" y="790280"/>
                      <a:pt x="1617155" y="716290"/>
                    </a:cubicBezTo>
                    <a:cubicBezTo>
                      <a:pt x="1493331" y="642300"/>
                      <a:pt x="1339297" y="640566"/>
                      <a:pt x="1213840" y="711749"/>
                    </a:cubicBezTo>
                    <a:cubicBezTo>
                      <a:pt x="1088381" y="782932"/>
                      <a:pt x="1010859" y="916048"/>
                      <a:pt x="1010859" y="1060294"/>
                    </a:cubicBezTo>
                    <a:lnTo>
                      <a:pt x="1010560" y="1060294"/>
                    </a:lnTo>
                    <a:lnTo>
                      <a:pt x="1005796" y="1098112"/>
                    </a:lnTo>
                    <a:cubicBezTo>
                      <a:pt x="980497" y="1196442"/>
                      <a:pt x="919666" y="1280510"/>
                      <a:pt x="837805" y="1335813"/>
                    </a:cubicBezTo>
                    <a:lnTo>
                      <a:pt x="793666" y="1359771"/>
                    </a:lnTo>
                    <a:lnTo>
                      <a:pt x="846202" y="1378284"/>
                    </a:lnTo>
                    <a:cubicBezTo>
                      <a:pt x="870906" y="1388873"/>
                      <a:pt x="895071" y="1401175"/>
                      <a:pt x="918519" y="1415186"/>
                    </a:cubicBezTo>
                    <a:cubicBezTo>
                      <a:pt x="1106107" y="1527278"/>
                      <a:pt x="1218980" y="1731538"/>
                      <a:pt x="1214060" y="1950010"/>
                    </a:cubicBezTo>
                    <a:lnTo>
                      <a:pt x="1117626" y="1947838"/>
                    </a:lnTo>
                    <a:cubicBezTo>
                      <a:pt x="1121765" y="1764076"/>
                      <a:pt x="1026826" y="1592270"/>
                      <a:pt x="869041" y="1497986"/>
                    </a:cubicBezTo>
                    <a:cubicBezTo>
                      <a:pt x="711256" y="1403703"/>
                      <a:pt x="514975" y="1401493"/>
                      <a:pt x="355109" y="1492200"/>
                    </a:cubicBezTo>
                    <a:cubicBezTo>
                      <a:pt x="195241" y="1582906"/>
                      <a:pt x="96457" y="1752532"/>
                      <a:pt x="96457" y="1936339"/>
                    </a:cubicBezTo>
                    <a:lnTo>
                      <a:pt x="0" y="1936339"/>
                    </a:lnTo>
                    <a:cubicBezTo>
                      <a:pt x="0" y="1717812"/>
                      <a:pt x="117444" y="1516146"/>
                      <a:pt x="307508" y="1408305"/>
                    </a:cubicBezTo>
                    <a:cubicBezTo>
                      <a:pt x="331266" y="1394825"/>
                      <a:pt x="355701" y="1383072"/>
                      <a:pt x="380638" y="1373042"/>
                    </a:cubicBezTo>
                    <a:lnTo>
                      <a:pt x="422389" y="1359378"/>
                    </a:lnTo>
                    <a:lnTo>
                      <a:pt x="378974" y="1335813"/>
                    </a:lnTo>
                    <a:cubicBezTo>
                      <a:pt x="269826" y="1262075"/>
                      <a:pt x="198066" y="1137201"/>
                      <a:pt x="198066" y="995565"/>
                    </a:cubicBezTo>
                    <a:cubicBezTo>
                      <a:pt x="198066" y="768949"/>
                      <a:pt x="381774" y="585241"/>
                      <a:pt x="608390" y="585241"/>
                    </a:cubicBezTo>
                    <a:cubicBezTo>
                      <a:pt x="778351" y="585241"/>
                      <a:pt x="924178" y="688577"/>
                      <a:pt x="986468" y="835849"/>
                    </a:cubicBezTo>
                    <a:lnTo>
                      <a:pt x="988691" y="843009"/>
                    </a:lnTo>
                    <a:lnTo>
                      <a:pt x="999890" y="820529"/>
                    </a:lnTo>
                    <a:cubicBezTo>
                      <a:pt x="1041576" y="748949"/>
                      <a:pt x="1101906" y="688226"/>
                      <a:pt x="1176484" y="645912"/>
                    </a:cubicBezTo>
                    <a:cubicBezTo>
                      <a:pt x="1195129" y="635333"/>
                      <a:pt x="1214304" y="626109"/>
                      <a:pt x="1233874" y="618238"/>
                    </a:cubicBezTo>
                    <a:lnTo>
                      <a:pt x="1266639" y="607515"/>
                    </a:lnTo>
                    <a:lnTo>
                      <a:pt x="1232568" y="589022"/>
                    </a:lnTo>
                    <a:cubicBezTo>
                      <a:pt x="1146913" y="531155"/>
                      <a:pt x="1090598" y="433158"/>
                      <a:pt x="1090598" y="322008"/>
                    </a:cubicBezTo>
                    <a:cubicBezTo>
                      <a:pt x="1090598" y="144167"/>
                      <a:pt x="1234765" y="0"/>
                      <a:pt x="14126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noFill/>
                  <a:effectLst/>
                  <a:uLnTx/>
                  <a:uFillTx/>
                </a:endParaRPr>
              </a:p>
            </p:txBody>
          </p:sp>
          <p:sp>
            <p:nvSpPr>
              <p:cNvPr id="39" name="Freeform 22"/>
              <p:cNvSpPr>
                <a:spLocks noChangeAspect="1" noEditPoints="1"/>
              </p:cNvSpPr>
              <p:nvPr/>
            </p:nvSpPr>
            <p:spPr bwMode="black">
              <a:xfrm>
                <a:off x="4253827" y="4728780"/>
                <a:ext cx="457320" cy="45720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noFill/>
              <a:ln>
                <a:solidFill>
                  <a:schemeClr val="bg1"/>
                </a:solidFill>
              </a:ln>
              <a:extLst/>
            </p:spPr>
            <p:txBody>
              <a:bodyPr vert="horz" wrap="square" lIns="109740" tIns="54871" rIns="109740" bIns="54871" numCol="1" anchor="t" anchorCtr="0" compatLnSpc="1">
                <a:prstTxWarp prst="textNoShape">
                  <a:avLst/>
                </a:prstTxWarp>
              </a:bodyPr>
              <a:lstStyle/>
              <a:p>
                <a:endParaRPr lang="en-US" sz="1400">
                  <a:solidFill>
                    <a:srgbClr val="595959"/>
                  </a:solidFill>
                </a:endParaRPr>
              </a:p>
            </p:txBody>
          </p:sp>
        </p:grpSp>
        <p:pic>
          <p:nvPicPr>
            <p:cNvPr id="6" name="Picture 5">
              <a:extLst>
                <a:ext uri="{FF2B5EF4-FFF2-40B4-BE49-F238E27FC236}">
                  <a16:creationId xmlns:a16="http://schemas.microsoft.com/office/drawing/2014/main" id="{6EF09E5B-3981-461E-977B-FC194E74E511}"/>
                </a:ext>
              </a:extLst>
            </p:cNvPr>
            <p:cNvPicPr>
              <a:picLocks noChangeAspect="1"/>
            </p:cNvPicPr>
            <p:nvPr/>
          </p:nvPicPr>
          <p:blipFill>
            <a:blip r:embed="rId4"/>
            <a:stretch>
              <a:fillRect/>
            </a:stretch>
          </p:blipFill>
          <p:spPr>
            <a:xfrm>
              <a:off x="1308113" y="1959038"/>
              <a:ext cx="619697" cy="552454"/>
            </a:xfrm>
            <a:prstGeom prst="rect">
              <a:avLst/>
            </a:prstGeom>
          </p:spPr>
        </p:pic>
        <p:pic>
          <p:nvPicPr>
            <p:cNvPr id="7" name="Picture 6">
              <a:extLst>
                <a:ext uri="{FF2B5EF4-FFF2-40B4-BE49-F238E27FC236}">
                  <a16:creationId xmlns:a16="http://schemas.microsoft.com/office/drawing/2014/main" id="{A8D45F57-3627-454E-9E1A-42E35069C339}"/>
                </a:ext>
              </a:extLst>
            </p:cNvPr>
            <p:cNvPicPr>
              <a:picLocks noChangeAspect="1"/>
            </p:cNvPicPr>
            <p:nvPr/>
          </p:nvPicPr>
          <p:blipFill>
            <a:blip r:embed="rId5"/>
            <a:stretch>
              <a:fillRect/>
            </a:stretch>
          </p:blipFill>
          <p:spPr>
            <a:xfrm>
              <a:off x="1184840" y="4774538"/>
              <a:ext cx="742970" cy="547159"/>
            </a:xfrm>
            <a:prstGeom prst="rect">
              <a:avLst/>
            </a:prstGeom>
          </p:spPr>
        </p:pic>
        <p:pic>
          <p:nvPicPr>
            <p:cNvPr id="8" name="Picture 7">
              <a:extLst>
                <a:ext uri="{FF2B5EF4-FFF2-40B4-BE49-F238E27FC236}">
                  <a16:creationId xmlns:a16="http://schemas.microsoft.com/office/drawing/2014/main" id="{732811C1-1A74-4A37-9970-D8B36F233D1C}"/>
                </a:ext>
              </a:extLst>
            </p:cNvPr>
            <p:cNvPicPr>
              <a:picLocks noChangeAspect="1"/>
            </p:cNvPicPr>
            <p:nvPr/>
          </p:nvPicPr>
          <p:blipFill>
            <a:blip r:embed="rId6"/>
            <a:stretch>
              <a:fillRect/>
            </a:stretch>
          </p:blipFill>
          <p:spPr>
            <a:xfrm>
              <a:off x="4170076" y="1931201"/>
              <a:ext cx="553353" cy="604431"/>
            </a:xfrm>
            <a:prstGeom prst="rect">
              <a:avLst/>
            </a:prstGeom>
          </p:spPr>
        </p:pic>
        <p:pic>
          <p:nvPicPr>
            <p:cNvPr id="9" name="Picture 8">
              <a:extLst>
                <a:ext uri="{FF2B5EF4-FFF2-40B4-BE49-F238E27FC236}">
                  <a16:creationId xmlns:a16="http://schemas.microsoft.com/office/drawing/2014/main" id="{0F11712C-1B77-4945-BF9F-7891882A1604}"/>
                </a:ext>
              </a:extLst>
            </p:cNvPr>
            <p:cNvPicPr>
              <a:picLocks noChangeAspect="1"/>
            </p:cNvPicPr>
            <p:nvPr/>
          </p:nvPicPr>
          <p:blipFill>
            <a:blip r:embed="rId7"/>
            <a:stretch>
              <a:fillRect/>
            </a:stretch>
          </p:blipFill>
          <p:spPr>
            <a:xfrm>
              <a:off x="4206129" y="4738137"/>
              <a:ext cx="481016" cy="583560"/>
            </a:xfrm>
            <a:prstGeom prst="rect">
              <a:avLst/>
            </a:prstGeom>
          </p:spPr>
        </p:pic>
      </p:grpSp>
    </p:spTree>
    <p:extLst>
      <p:ext uri="{BB962C8B-B14F-4D97-AF65-F5344CB8AC3E}">
        <p14:creationId xmlns:p14="http://schemas.microsoft.com/office/powerpoint/2010/main" val="12241401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286955"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31802" y="3152001"/>
            <a:ext cx="4902199" cy="553998"/>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Create a Storage Account</a:t>
            </a:r>
            <a:endParaRPr kumimoji="0" lang="en-US" sz="22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6" name="Picture 5">
            <a:extLst>
              <a:ext uri="{FF2B5EF4-FFF2-40B4-BE49-F238E27FC236}">
                <a16:creationId xmlns:a16="http://schemas.microsoft.com/office/drawing/2014/main" id="{0DAE7FD2-E64B-4F21-A9A0-723DF91BAA7E}"/>
              </a:ext>
            </a:extLst>
          </p:cNvPr>
          <p:cNvPicPr>
            <a:picLocks noChangeAspect="1"/>
          </p:cNvPicPr>
          <p:nvPr/>
        </p:nvPicPr>
        <p:blipFill rotWithShape="1">
          <a:blip r:embed="rId3">
            <a:extLst>
              <a:ext uri="{28A0092B-C50C-407E-A947-70E740481C1C}">
                <a14:useLocalDpi xmlns:a14="http://schemas.microsoft.com/office/drawing/2010/main" val="0"/>
              </a:ext>
            </a:extLst>
          </a:blip>
          <a:srcRect l="36596" r="4164"/>
          <a:stretch/>
        </p:blipFill>
        <p:spPr>
          <a:xfrm flipH="1">
            <a:off x="6097587" y="0"/>
            <a:ext cx="6094414" cy="6858526"/>
          </a:xfrm>
          <a:prstGeom prst="rect">
            <a:avLst/>
          </a:prstGeom>
        </p:spPr>
      </p:pic>
    </p:spTree>
    <p:extLst>
      <p:ext uri="{BB962C8B-B14F-4D97-AF65-F5344CB8AC3E}">
        <p14:creationId xmlns:p14="http://schemas.microsoft.com/office/powerpoint/2010/main" val="29175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5712333"/>
          </a:xfrm>
        </p:spPr>
        <p:txBody>
          <a:bodyPr/>
          <a:lstStyle/>
          <a:p>
            <a:r>
              <a:rPr lang="en-US" sz="2000" dirty="0"/>
              <a:t>Q01 - Suppose you have two video files stored as blobs. One of the videos is business-critical and requires a replication policy that creates multiple copies across geographically diverse datacenters. The other video is non-critical, and a local replication policy is sufficient. True or false: To satisfy these constraints, the two blobs will need to be in separate storage accounts.</a:t>
            </a:r>
          </a:p>
          <a:p>
            <a:r>
              <a:rPr lang="en-GB" b="1" dirty="0"/>
              <a:t>A01 – True</a:t>
            </a:r>
            <a:br>
              <a:rPr lang="en-GB" dirty="0"/>
            </a:br>
            <a:endParaRPr lang="en-GB" dirty="0"/>
          </a:p>
          <a:p>
            <a:r>
              <a:rPr lang="en-US" dirty="0"/>
              <a:t>Q02 - The name of a storage account must be:</a:t>
            </a:r>
          </a:p>
          <a:p>
            <a:r>
              <a:rPr lang="en-GB" b="1" dirty="0"/>
              <a:t>A02 – Globally unique</a:t>
            </a:r>
          </a:p>
          <a:p>
            <a:pPr marL="0" lvl="0" indent="0">
              <a:buNone/>
            </a:pPr>
            <a:endParaRPr lang="en-GB" dirty="0"/>
          </a:p>
          <a:p>
            <a:r>
              <a:rPr lang="en-US" dirty="0"/>
              <a:t>Q03 - In a typical project, when would you create your storage account(s)?</a:t>
            </a:r>
          </a:p>
          <a:p>
            <a:r>
              <a:rPr lang="en-GB" b="1" dirty="0"/>
              <a:t>A03 – </a:t>
            </a:r>
            <a:r>
              <a:rPr lang="en-US" b="1" dirty="0"/>
              <a:t>At the beginning, during project setup.</a:t>
            </a:r>
          </a:p>
          <a:p>
            <a:pPr lvl="0"/>
            <a:endParaRPr lang="en-US" b="1" dirty="0"/>
          </a:p>
        </p:txBody>
      </p:sp>
    </p:spTree>
    <p:extLst>
      <p:ext uri="{BB962C8B-B14F-4D97-AF65-F5344CB8AC3E}">
        <p14:creationId xmlns:p14="http://schemas.microsoft.com/office/powerpoint/2010/main" val="86295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5696239" cy="1231106"/>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03</a:t>
            </a:r>
          </a:p>
          <a:p>
            <a:r>
              <a:rPr lang="en-US" sz="4000" dirty="0">
                <a:solidFill>
                  <a:schemeClr val="accent1"/>
                </a:solidFill>
                <a:latin typeface="Segoe UI Semibold"/>
              </a:rPr>
              <a:t>Azure Data Lake Storage</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2930033"/>
          </a:xfrm>
        </p:spPr>
        <p:txBody>
          <a:bodyPr/>
          <a:lstStyle/>
          <a:p>
            <a:r>
              <a:rPr lang="en-GB" dirty="0"/>
              <a:t>Explain Azure Data Lake Storage</a:t>
            </a:r>
          </a:p>
          <a:p>
            <a:r>
              <a:rPr lang="en-GB" dirty="0"/>
              <a:t>Create an Azure Data Lake Store Gen 2 using the portal</a:t>
            </a:r>
          </a:p>
          <a:p>
            <a:r>
              <a:rPr lang="en-GB" dirty="0"/>
              <a:t>Compare Azure Blob Storage and Data Lake Store Gen 2 </a:t>
            </a:r>
          </a:p>
          <a:p>
            <a:r>
              <a:rPr lang="en-GB" dirty="0"/>
              <a:t>Explore the stages for processing Big Data Using Azure Data Lake Store</a:t>
            </a:r>
          </a:p>
          <a:p>
            <a:r>
              <a:rPr lang="en-GB" dirty="0"/>
              <a:t>Describe the use cases for Data lake Storage</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dy of water next to the ocean&#10;&#10;Description automatically generated">
            <a:extLst>
              <a:ext uri="{FF2B5EF4-FFF2-40B4-BE49-F238E27FC236}">
                <a16:creationId xmlns:a16="http://schemas.microsoft.com/office/drawing/2014/main" id="{7B6DCB6E-AFC2-4B70-A935-A7E8BA70B462}"/>
              </a:ext>
            </a:extLst>
          </p:cNvPr>
          <p:cNvPicPr>
            <a:picLocks noChangeAspect="1"/>
          </p:cNvPicPr>
          <p:nvPr/>
        </p:nvPicPr>
        <p:blipFill>
          <a:blip r:embed="rId3"/>
          <a:stretch>
            <a:fillRect/>
          </a:stretch>
        </p:blipFill>
        <p:spPr>
          <a:xfrm>
            <a:off x="-1" y="-1"/>
            <a:ext cx="12192001" cy="6913331"/>
          </a:xfrm>
          <a:prstGeom prst="rect">
            <a:avLst/>
          </a:prstGeom>
        </p:spPr>
      </p:pic>
      <p:sp>
        <p:nvSpPr>
          <p:cNvPr id="6" name="Rectangle 5" descr="This slide contain a picture of a major US city landscape with a blue sky with cloud to denote the difference between On-premises versus cloud technologies."/>
          <p:cNvSpPr/>
          <p:nvPr/>
        </p:nvSpPr>
        <p:spPr>
          <a:xfrm>
            <a:off x="-1" y="0"/>
            <a:ext cx="12192001" cy="6913330"/>
          </a:xfrm>
          <a:prstGeom prst="rect">
            <a:avLst/>
          </a:prstGeom>
          <a:gradFill>
            <a:gsLst>
              <a:gs pos="0">
                <a:schemeClr val="tx2">
                  <a:lumMod val="75000"/>
                </a:schemeClr>
              </a:gs>
              <a:gs pos="35000">
                <a:schemeClr val="tx2">
                  <a:alpha val="0"/>
                  <a:lumMod val="10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23" name="Title 22"/>
          <p:cNvSpPr>
            <a:spLocks noGrp="1"/>
          </p:cNvSpPr>
          <p:nvPr>
            <p:ph type="title"/>
          </p:nvPr>
        </p:nvSpPr>
        <p:spPr/>
        <p:txBody>
          <a:bodyPr/>
          <a:lstStyle/>
          <a:p>
            <a:r>
              <a:rPr lang="en-US" sz="4000" dirty="0">
                <a:solidFill>
                  <a:schemeClr val="bg1"/>
                </a:solidFill>
              </a:rPr>
              <a:t>Azure Data Lake Storage – Generation II</a:t>
            </a:r>
          </a:p>
        </p:txBody>
      </p:sp>
      <p:sp>
        <p:nvSpPr>
          <p:cNvPr id="55" name="TextBox 54" descr="A circle that contains an icon and text the represents Maintainability"/>
          <p:cNvSpPr txBox="1">
            <a:spLocks noChangeAspect="1"/>
          </p:cNvSpPr>
          <p:nvPr/>
        </p:nvSpPr>
        <p:spPr>
          <a:xfrm>
            <a:off x="3770770" y="2510651"/>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Security</a:t>
            </a:r>
          </a:p>
        </p:txBody>
      </p:sp>
      <p:grpSp>
        <p:nvGrpSpPr>
          <p:cNvPr id="5" name="Group 4"/>
          <p:cNvGrpSpPr/>
          <p:nvPr/>
        </p:nvGrpSpPr>
        <p:grpSpPr>
          <a:xfrm>
            <a:off x="1401780" y="2524137"/>
            <a:ext cx="2011680" cy="2011680"/>
            <a:chOff x="669131" y="2954955"/>
            <a:chExt cx="2011680" cy="2011680"/>
          </a:xfrm>
        </p:grpSpPr>
        <p:sp>
          <p:nvSpPr>
            <p:cNvPr id="59" name="TextBox 58" descr="A circle that contains an icon and text the represents Computing Environments"/>
            <p:cNvSpPr txBox="1">
              <a:spLocks noChangeAspect="1"/>
            </p:cNvSpPr>
            <p:nvPr/>
          </p:nvSpPr>
          <p:spPr>
            <a:xfrm>
              <a:off x="669131" y="295495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Hadoop Access</a:t>
              </a: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grpSp>
          <p:nvGrpSpPr>
            <p:cNvPr id="60" name="Group 59"/>
            <p:cNvGrpSpPr>
              <a:grpSpLocks noChangeAspect="1"/>
            </p:cNvGrpSpPr>
            <p:nvPr/>
          </p:nvGrpSpPr>
          <p:grpSpPr>
            <a:xfrm>
              <a:off x="1413763" y="3365821"/>
              <a:ext cx="522416" cy="457200"/>
              <a:chOff x="1555800" y="3216057"/>
              <a:chExt cx="417933" cy="365760"/>
            </a:xfrm>
          </p:grpSpPr>
          <p:sp>
            <p:nvSpPr>
              <p:cNvPr id="61" name="Freeform 63"/>
              <p:cNvSpPr>
                <a:spLocks/>
              </p:cNvSpPr>
              <p:nvPr/>
            </p:nvSpPr>
            <p:spPr bwMode="auto">
              <a:xfrm>
                <a:off x="1555800" y="3216057"/>
                <a:ext cx="306560" cy="365760"/>
              </a:xfrm>
              <a:custGeom>
                <a:avLst/>
                <a:gdLst>
                  <a:gd name="T0" fmla="*/ 882 w 902"/>
                  <a:gd name="T1" fmla="*/ 1072 h 1072"/>
                  <a:gd name="T2" fmla="*/ 20 w 902"/>
                  <a:gd name="T3" fmla="*/ 1072 h 1072"/>
                  <a:gd name="T4" fmla="*/ 0 w 902"/>
                  <a:gd name="T5" fmla="*/ 1052 h 1072"/>
                  <a:gd name="T6" fmla="*/ 0 w 902"/>
                  <a:gd name="T7" fmla="*/ 20 h 1072"/>
                  <a:gd name="T8" fmla="*/ 20 w 902"/>
                  <a:gd name="T9" fmla="*/ 0 h 1072"/>
                  <a:gd name="T10" fmla="*/ 882 w 902"/>
                  <a:gd name="T11" fmla="*/ 0 h 1072"/>
                  <a:gd name="T12" fmla="*/ 902 w 902"/>
                  <a:gd name="T13" fmla="*/ 20 h 1072"/>
                  <a:gd name="T14" fmla="*/ 902 w 902"/>
                  <a:gd name="T15" fmla="*/ 540 h 1072"/>
                  <a:gd name="T16" fmla="*/ 882 w 902"/>
                  <a:gd name="T17" fmla="*/ 560 h 1072"/>
                  <a:gd name="T18" fmla="*/ 862 w 902"/>
                  <a:gd name="T19" fmla="*/ 540 h 1072"/>
                  <a:gd name="T20" fmla="*/ 862 w 902"/>
                  <a:gd name="T21" fmla="*/ 40 h 1072"/>
                  <a:gd name="T22" fmla="*/ 40 w 902"/>
                  <a:gd name="T23" fmla="*/ 40 h 1072"/>
                  <a:gd name="T24" fmla="*/ 40 w 902"/>
                  <a:gd name="T25" fmla="*/ 1032 h 1072"/>
                  <a:gd name="T26" fmla="*/ 862 w 902"/>
                  <a:gd name="T27" fmla="*/ 1032 h 1072"/>
                  <a:gd name="T28" fmla="*/ 862 w 902"/>
                  <a:gd name="T29" fmla="*/ 818 h 1072"/>
                  <a:gd name="T30" fmla="*/ 882 w 902"/>
                  <a:gd name="T31" fmla="*/ 798 h 1072"/>
                  <a:gd name="T32" fmla="*/ 902 w 902"/>
                  <a:gd name="T33" fmla="*/ 818 h 1072"/>
                  <a:gd name="T34" fmla="*/ 902 w 902"/>
                  <a:gd name="T35" fmla="*/ 1052 h 1072"/>
                  <a:gd name="T36" fmla="*/ 882 w 902"/>
                  <a:gd name="T37" fmla="*/ 1072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2" h="1072">
                    <a:moveTo>
                      <a:pt x="882" y="1072"/>
                    </a:moveTo>
                    <a:cubicBezTo>
                      <a:pt x="20" y="1072"/>
                      <a:pt x="20" y="1072"/>
                      <a:pt x="20" y="1072"/>
                    </a:cubicBezTo>
                    <a:cubicBezTo>
                      <a:pt x="9" y="1072"/>
                      <a:pt x="0" y="1063"/>
                      <a:pt x="0" y="1052"/>
                    </a:cubicBezTo>
                    <a:cubicBezTo>
                      <a:pt x="0" y="20"/>
                      <a:pt x="0" y="20"/>
                      <a:pt x="0" y="20"/>
                    </a:cubicBezTo>
                    <a:cubicBezTo>
                      <a:pt x="0" y="9"/>
                      <a:pt x="9" y="0"/>
                      <a:pt x="20" y="0"/>
                    </a:cubicBezTo>
                    <a:cubicBezTo>
                      <a:pt x="882" y="0"/>
                      <a:pt x="882" y="0"/>
                      <a:pt x="882" y="0"/>
                    </a:cubicBezTo>
                    <a:cubicBezTo>
                      <a:pt x="893" y="0"/>
                      <a:pt x="902" y="9"/>
                      <a:pt x="902" y="20"/>
                    </a:cubicBezTo>
                    <a:cubicBezTo>
                      <a:pt x="902" y="540"/>
                      <a:pt x="902" y="540"/>
                      <a:pt x="902" y="540"/>
                    </a:cubicBezTo>
                    <a:cubicBezTo>
                      <a:pt x="902" y="551"/>
                      <a:pt x="893" y="560"/>
                      <a:pt x="882" y="560"/>
                    </a:cubicBezTo>
                    <a:cubicBezTo>
                      <a:pt x="871" y="560"/>
                      <a:pt x="862" y="551"/>
                      <a:pt x="862" y="540"/>
                    </a:cubicBezTo>
                    <a:cubicBezTo>
                      <a:pt x="862" y="40"/>
                      <a:pt x="862" y="40"/>
                      <a:pt x="862" y="40"/>
                    </a:cubicBezTo>
                    <a:cubicBezTo>
                      <a:pt x="40" y="40"/>
                      <a:pt x="40" y="40"/>
                      <a:pt x="40" y="40"/>
                    </a:cubicBezTo>
                    <a:cubicBezTo>
                      <a:pt x="40" y="1032"/>
                      <a:pt x="40" y="1032"/>
                      <a:pt x="40" y="1032"/>
                    </a:cubicBezTo>
                    <a:cubicBezTo>
                      <a:pt x="862" y="1032"/>
                      <a:pt x="862" y="1032"/>
                      <a:pt x="862" y="1032"/>
                    </a:cubicBezTo>
                    <a:cubicBezTo>
                      <a:pt x="862" y="818"/>
                      <a:pt x="862" y="818"/>
                      <a:pt x="862" y="818"/>
                    </a:cubicBezTo>
                    <a:cubicBezTo>
                      <a:pt x="862" y="807"/>
                      <a:pt x="871" y="798"/>
                      <a:pt x="882" y="798"/>
                    </a:cubicBezTo>
                    <a:cubicBezTo>
                      <a:pt x="893" y="798"/>
                      <a:pt x="902" y="807"/>
                      <a:pt x="902" y="818"/>
                    </a:cubicBezTo>
                    <a:cubicBezTo>
                      <a:pt x="902" y="1052"/>
                      <a:pt x="902" y="1052"/>
                      <a:pt x="902" y="1052"/>
                    </a:cubicBezTo>
                    <a:cubicBezTo>
                      <a:pt x="902" y="1063"/>
                      <a:pt x="893" y="1072"/>
                      <a:pt x="882" y="107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64"/>
              <p:cNvSpPr>
                <a:spLocks/>
              </p:cNvSpPr>
              <p:nvPr/>
            </p:nvSpPr>
            <p:spPr bwMode="auto">
              <a:xfrm>
                <a:off x="1705534" y="3327733"/>
                <a:ext cx="268199" cy="179029"/>
              </a:xfrm>
              <a:custGeom>
                <a:avLst/>
                <a:gdLst>
                  <a:gd name="connsiteX0" fmla="*/ 385391 w 402766"/>
                  <a:gd name="connsiteY0" fmla="*/ 3060 h 268854"/>
                  <a:gd name="connsiteX1" fmla="*/ 399700 w 402766"/>
                  <a:gd name="connsiteY1" fmla="*/ 3060 h 268854"/>
                  <a:gd name="connsiteX2" fmla="*/ 399700 w 402766"/>
                  <a:gd name="connsiteY2" fmla="*/ 17345 h 268854"/>
                  <a:gd name="connsiteX3" fmla="*/ 153898 w 402766"/>
                  <a:gd name="connsiteY3" fmla="*/ 265793 h 268854"/>
                  <a:gd name="connsiteX4" fmla="*/ 146744 w 402766"/>
                  <a:gd name="connsiteY4" fmla="*/ 268854 h 268854"/>
                  <a:gd name="connsiteX5" fmla="*/ 146602 w 402766"/>
                  <a:gd name="connsiteY5" fmla="*/ 268793 h 268854"/>
                  <a:gd name="connsiteX6" fmla="*/ 146460 w 402766"/>
                  <a:gd name="connsiteY6" fmla="*/ 268854 h 268854"/>
                  <a:gd name="connsiteX7" fmla="*/ 139291 w 402766"/>
                  <a:gd name="connsiteY7" fmla="*/ 265793 h 268854"/>
                  <a:gd name="connsiteX8" fmla="*/ 3073 w 402766"/>
                  <a:gd name="connsiteY8" fmla="*/ 130061 h 268854"/>
                  <a:gd name="connsiteX9" fmla="*/ 3073 w 402766"/>
                  <a:gd name="connsiteY9" fmla="*/ 115773 h 268854"/>
                  <a:gd name="connsiteX10" fmla="*/ 17411 w 402766"/>
                  <a:gd name="connsiteY10" fmla="*/ 115773 h 268854"/>
                  <a:gd name="connsiteX11" fmla="*/ 136602 w 402766"/>
                  <a:gd name="connsiteY11" fmla="*/ 234538 h 268854"/>
                  <a:gd name="connsiteX12" fmla="*/ 146561 w 402766"/>
                  <a:gd name="connsiteY12" fmla="*/ 244462 h 268854"/>
                  <a:gd name="connsiteX13" fmla="*/ 220723 w 402766"/>
                  <a:gd name="connsiteY13" fmla="*/ 169501 h 268854"/>
                  <a:gd name="connsiteX14" fmla="*/ 385391 w 402766"/>
                  <a:gd name="connsiteY14" fmla="*/ 3060 h 26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766" h="268854">
                    <a:moveTo>
                      <a:pt x="385391" y="3060"/>
                    </a:moveTo>
                    <a:cubicBezTo>
                      <a:pt x="389479" y="-1021"/>
                      <a:pt x="395612" y="-1021"/>
                      <a:pt x="399700" y="3060"/>
                    </a:cubicBezTo>
                    <a:cubicBezTo>
                      <a:pt x="403788" y="7141"/>
                      <a:pt x="403788" y="13263"/>
                      <a:pt x="399700" y="17345"/>
                    </a:cubicBezTo>
                    <a:cubicBezTo>
                      <a:pt x="153898" y="265793"/>
                      <a:pt x="153898" y="265793"/>
                      <a:pt x="153898" y="265793"/>
                    </a:cubicBezTo>
                    <a:cubicBezTo>
                      <a:pt x="151854" y="267834"/>
                      <a:pt x="149299" y="268854"/>
                      <a:pt x="146744" y="268854"/>
                    </a:cubicBezTo>
                    <a:lnTo>
                      <a:pt x="146602" y="268793"/>
                    </a:lnTo>
                    <a:lnTo>
                      <a:pt x="146460" y="268854"/>
                    </a:lnTo>
                    <a:cubicBezTo>
                      <a:pt x="143899" y="268854"/>
                      <a:pt x="141339" y="267834"/>
                      <a:pt x="139291" y="265793"/>
                    </a:cubicBezTo>
                    <a:cubicBezTo>
                      <a:pt x="3073" y="130061"/>
                      <a:pt x="3073" y="130061"/>
                      <a:pt x="3073" y="130061"/>
                    </a:cubicBezTo>
                    <a:cubicBezTo>
                      <a:pt x="-1024" y="126489"/>
                      <a:pt x="-1024" y="119855"/>
                      <a:pt x="3073" y="115773"/>
                    </a:cubicBezTo>
                    <a:cubicBezTo>
                      <a:pt x="7170" y="111691"/>
                      <a:pt x="13827" y="111691"/>
                      <a:pt x="17411" y="115773"/>
                    </a:cubicBezTo>
                    <a:cubicBezTo>
                      <a:pt x="85520" y="183639"/>
                      <a:pt x="119575" y="217572"/>
                      <a:pt x="136602" y="234538"/>
                    </a:cubicBezTo>
                    <a:lnTo>
                      <a:pt x="146561" y="244462"/>
                    </a:lnTo>
                    <a:lnTo>
                      <a:pt x="220723" y="169501"/>
                    </a:lnTo>
                    <a:cubicBezTo>
                      <a:pt x="385391" y="3060"/>
                      <a:pt x="385391" y="3060"/>
                      <a:pt x="385391" y="30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 name="Group 9" descr="A circle that contains an icon and text the represents Scalability"/>
          <p:cNvGrpSpPr/>
          <p:nvPr/>
        </p:nvGrpSpPr>
        <p:grpSpPr>
          <a:xfrm>
            <a:off x="6119065" y="2510651"/>
            <a:ext cx="2011680" cy="2011680"/>
            <a:chOff x="7300673" y="2954955"/>
            <a:chExt cx="2011680" cy="2011680"/>
          </a:xfrm>
        </p:grpSpPr>
        <p:sp>
          <p:nvSpPr>
            <p:cNvPr id="63" name="TextBox 62"/>
            <p:cNvSpPr txBox="1">
              <a:spLocks noChangeAspect="1"/>
            </p:cNvSpPr>
            <p:nvPr/>
          </p:nvSpPr>
          <p:spPr>
            <a:xfrm>
              <a:off x="7300673" y="295495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b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Performance</a:t>
              </a:r>
            </a:p>
          </p:txBody>
        </p:sp>
        <p:grpSp>
          <p:nvGrpSpPr>
            <p:cNvPr id="65" name="Group 64"/>
            <p:cNvGrpSpPr/>
            <p:nvPr/>
          </p:nvGrpSpPr>
          <p:grpSpPr>
            <a:xfrm>
              <a:off x="7843145" y="3384205"/>
              <a:ext cx="747446" cy="456484"/>
              <a:chOff x="8451587" y="2849669"/>
              <a:chExt cx="747446" cy="551763"/>
            </a:xfrm>
          </p:grpSpPr>
          <p:sp>
            <p:nvSpPr>
              <p:cNvPr id="66" name="Freeform 89"/>
              <p:cNvSpPr>
                <a:spLocks/>
              </p:cNvSpPr>
              <p:nvPr/>
            </p:nvSpPr>
            <p:spPr bwMode="auto">
              <a:xfrm>
                <a:off x="8680909" y="3268761"/>
                <a:ext cx="115926" cy="91440"/>
              </a:xfrm>
              <a:custGeom>
                <a:avLst/>
                <a:gdLst>
                  <a:gd name="T0" fmla="*/ 7 w 44"/>
                  <a:gd name="T1" fmla="*/ 116 h 116"/>
                  <a:gd name="T2" fmla="*/ 36 w 44"/>
                  <a:gd name="T3" fmla="*/ 116 h 116"/>
                  <a:gd name="T4" fmla="*/ 44 w 44"/>
                  <a:gd name="T5" fmla="*/ 109 h 116"/>
                  <a:gd name="T6" fmla="*/ 44 w 44"/>
                  <a:gd name="T7" fmla="*/ 7 h 116"/>
                  <a:gd name="T8" fmla="*/ 36 w 44"/>
                  <a:gd name="T9" fmla="*/ 0 h 116"/>
                  <a:gd name="T10" fmla="*/ 7 w 44"/>
                  <a:gd name="T11" fmla="*/ 0 h 116"/>
                  <a:gd name="T12" fmla="*/ 0 w 44"/>
                  <a:gd name="T13" fmla="*/ 7 h 116"/>
                  <a:gd name="T14" fmla="*/ 0 w 44"/>
                  <a:gd name="T15" fmla="*/ 109 h 116"/>
                  <a:gd name="T16" fmla="*/ 7 w 4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16">
                    <a:moveTo>
                      <a:pt x="7" y="116"/>
                    </a:moveTo>
                    <a:cubicBezTo>
                      <a:pt x="36" y="116"/>
                      <a:pt x="36" y="116"/>
                      <a:pt x="36" y="116"/>
                    </a:cubicBezTo>
                    <a:cubicBezTo>
                      <a:pt x="41" y="116"/>
                      <a:pt x="44" y="113"/>
                      <a:pt x="44" y="109"/>
                    </a:cubicBezTo>
                    <a:cubicBezTo>
                      <a:pt x="44" y="7"/>
                      <a:pt x="44" y="7"/>
                      <a:pt x="44" y="7"/>
                    </a:cubicBezTo>
                    <a:cubicBezTo>
                      <a:pt x="44" y="3"/>
                      <a:pt x="41" y="0"/>
                      <a:pt x="36" y="0"/>
                    </a:cubicBezTo>
                    <a:cubicBezTo>
                      <a:pt x="7" y="0"/>
                      <a:pt x="7" y="0"/>
                      <a:pt x="7" y="0"/>
                    </a:cubicBezTo>
                    <a:cubicBezTo>
                      <a:pt x="3" y="0"/>
                      <a:pt x="0" y="3"/>
                      <a:pt x="0" y="7"/>
                    </a:cubicBezTo>
                    <a:cubicBezTo>
                      <a:pt x="0" y="109"/>
                      <a:pt x="0" y="109"/>
                      <a:pt x="0" y="109"/>
                    </a:cubicBezTo>
                    <a:cubicBezTo>
                      <a:pt x="0" y="113"/>
                      <a:pt x="3" y="116"/>
                      <a:pt x="7" y="116"/>
                    </a:cubicBezTo>
                    <a:close/>
                  </a:path>
                </a:pathLst>
              </a:cu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90"/>
              <p:cNvSpPr>
                <a:spLocks/>
              </p:cNvSpPr>
              <p:nvPr/>
            </p:nvSpPr>
            <p:spPr bwMode="auto">
              <a:xfrm>
                <a:off x="8832166" y="3177321"/>
                <a:ext cx="115926" cy="182880"/>
              </a:xfrm>
              <a:custGeom>
                <a:avLst/>
                <a:gdLst>
                  <a:gd name="T0" fmla="*/ 8 w 44"/>
                  <a:gd name="T1" fmla="*/ 153 h 153"/>
                  <a:gd name="T2" fmla="*/ 37 w 44"/>
                  <a:gd name="T3" fmla="*/ 153 h 153"/>
                  <a:gd name="T4" fmla="*/ 44 w 44"/>
                  <a:gd name="T5" fmla="*/ 146 h 153"/>
                  <a:gd name="T6" fmla="*/ 44 w 44"/>
                  <a:gd name="T7" fmla="*/ 7 h 153"/>
                  <a:gd name="T8" fmla="*/ 37 w 44"/>
                  <a:gd name="T9" fmla="*/ 0 h 153"/>
                  <a:gd name="T10" fmla="*/ 8 w 44"/>
                  <a:gd name="T11" fmla="*/ 0 h 153"/>
                  <a:gd name="T12" fmla="*/ 0 w 44"/>
                  <a:gd name="T13" fmla="*/ 7 h 153"/>
                  <a:gd name="T14" fmla="*/ 0 w 44"/>
                  <a:gd name="T15" fmla="*/ 146 h 153"/>
                  <a:gd name="T16" fmla="*/ 8 w 44"/>
                  <a:gd name="T1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53">
                    <a:moveTo>
                      <a:pt x="8" y="153"/>
                    </a:moveTo>
                    <a:cubicBezTo>
                      <a:pt x="37" y="153"/>
                      <a:pt x="37" y="153"/>
                      <a:pt x="37" y="153"/>
                    </a:cubicBezTo>
                    <a:cubicBezTo>
                      <a:pt x="41" y="153"/>
                      <a:pt x="44" y="150"/>
                      <a:pt x="44" y="146"/>
                    </a:cubicBezTo>
                    <a:cubicBezTo>
                      <a:pt x="44" y="7"/>
                      <a:pt x="44" y="7"/>
                      <a:pt x="44" y="7"/>
                    </a:cubicBezTo>
                    <a:cubicBezTo>
                      <a:pt x="44" y="3"/>
                      <a:pt x="41" y="0"/>
                      <a:pt x="37" y="0"/>
                    </a:cubicBezTo>
                    <a:cubicBezTo>
                      <a:pt x="8" y="0"/>
                      <a:pt x="8" y="0"/>
                      <a:pt x="8" y="0"/>
                    </a:cubicBezTo>
                    <a:cubicBezTo>
                      <a:pt x="3" y="0"/>
                      <a:pt x="0" y="3"/>
                      <a:pt x="0" y="7"/>
                    </a:cubicBezTo>
                    <a:cubicBezTo>
                      <a:pt x="0" y="146"/>
                      <a:pt x="0" y="146"/>
                      <a:pt x="0" y="146"/>
                    </a:cubicBezTo>
                    <a:cubicBezTo>
                      <a:pt x="0" y="150"/>
                      <a:pt x="3" y="153"/>
                      <a:pt x="8" y="153"/>
                    </a:cubicBezTo>
                    <a:close/>
                  </a:path>
                </a:pathLst>
              </a:cu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91"/>
              <p:cNvSpPr>
                <a:spLocks/>
              </p:cNvSpPr>
              <p:nvPr/>
            </p:nvSpPr>
            <p:spPr bwMode="auto">
              <a:xfrm rot="10800000">
                <a:off x="8982317" y="2976153"/>
                <a:ext cx="117030" cy="384048"/>
              </a:xfrm>
              <a:custGeom>
                <a:avLst/>
                <a:gdLst>
                  <a:gd name="T0" fmla="*/ 8 w 44"/>
                  <a:gd name="T1" fmla="*/ 79 h 79"/>
                  <a:gd name="T2" fmla="*/ 37 w 44"/>
                  <a:gd name="T3" fmla="*/ 79 h 79"/>
                  <a:gd name="T4" fmla="*/ 44 w 44"/>
                  <a:gd name="T5" fmla="*/ 72 h 79"/>
                  <a:gd name="T6" fmla="*/ 44 w 44"/>
                  <a:gd name="T7" fmla="*/ 7 h 79"/>
                  <a:gd name="T8" fmla="*/ 37 w 44"/>
                  <a:gd name="T9" fmla="*/ 0 h 79"/>
                  <a:gd name="T10" fmla="*/ 8 w 44"/>
                  <a:gd name="T11" fmla="*/ 0 h 79"/>
                  <a:gd name="T12" fmla="*/ 0 w 44"/>
                  <a:gd name="T13" fmla="*/ 7 h 79"/>
                  <a:gd name="T14" fmla="*/ 0 w 44"/>
                  <a:gd name="T15" fmla="*/ 72 h 79"/>
                  <a:gd name="T16" fmla="*/ 8 w 44"/>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9">
                    <a:moveTo>
                      <a:pt x="8" y="79"/>
                    </a:moveTo>
                    <a:cubicBezTo>
                      <a:pt x="37" y="79"/>
                      <a:pt x="37" y="79"/>
                      <a:pt x="37" y="79"/>
                    </a:cubicBezTo>
                    <a:cubicBezTo>
                      <a:pt x="41" y="79"/>
                      <a:pt x="44" y="76"/>
                      <a:pt x="44" y="72"/>
                    </a:cubicBezTo>
                    <a:cubicBezTo>
                      <a:pt x="44" y="7"/>
                      <a:pt x="44" y="7"/>
                      <a:pt x="44" y="7"/>
                    </a:cubicBezTo>
                    <a:cubicBezTo>
                      <a:pt x="44" y="3"/>
                      <a:pt x="41" y="0"/>
                      <a:pt x="37" y="0"/>
                    </a:cubicBezTo>
                    <a:cubicBezTo>
                      <a:pt x="8" y="0"/>
                      <a:pt x="8" y="0"/>
                      <a:pt x="8" y="0"/>
                    </a:cubicBezTo>
                    <a:cubicBezTo>
                      <a:pt x="4" y="0"/>
                      <a:pt x="0" y="3"/>
                      <a:pt x="0" y="7"/>
                    </a:cubicBezTo>
                    <a:cubicBezTo>
                      <a:pt x="0" y="72"/>
                      <a:pt x="0" y="72"/>
                      <a:pt x="0" y="72"/>
                    </a:cubicBezTo>
                    <a:cubicBezTo>
                      <a:pt x="0" y="76"/>
                      <a:pt x="4" y="79"/>
                      <a:pt x="8" y="79"/>
                    </a:cubicBezTo>
                    <a:close/>
                  </a:path>
                </a:pathLst>
              </a:cu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Arc 68"/>
              <p:cNvSpPr/>
              <p:nvPr/>
            </p:nvSpPr>
            <p:spPr>
              <a:xfrm rot="2974672">
                <a:off x="8575203" y="2748607"/>
                <a:ext cx="301408" cy="548640"/>
              </a:xfrm>
              <a:prstGeom prst="arc">
                <a:avLst>
                  <a:gd name="adj1" fmla="val 17320664"/>
                  <a:gd name="adj2" fmla="val 3794105"/>
                </a:avLst>
              </a:prstGeom>
              <a:ln w="12700">
                <a:solidFill>
                  <a:schemeClr val="bg1"/>
                </a:solidFill>
                <a:headEnd type="arrow" w="sm" len="sm"/>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70" name="Straight Connector 69"/>
              <p:cNvCxnSpPr/>
              <p:nvPr/>
            </p:nvCxnSpPr>
            <p:spPr>
              <a:xfrm flipV="1">
                <a:off x="8644901" y="2849669"/>
                <a:ext cx="0" cy="548640"/>
              </a:xfrm>
              <a:prstGeom prst="line">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8650393" y="3401432"/>
                <a:ext cx="548640" cy="0"/>
              </a:xfrm>
              <a:prstGeom prst="line">
                <a:avLst/>
              </a:prstGeom>
              <a:ln w="12700" cap="sq">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4" name="TextBox 63" descr="A circle that contains an icon and text the represents Availability"/>
          <p:cNvSpPr txBox="1">
            <a:spLocks noChangeAspect="1"/>
          </p:cNvSpPr>
          <p:nvPr/>
        </p:nvSpPr>
        <p:spPr>
          <a:xfrm>
            <a:off x="8467361" y="2510651"/>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b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Redundancy</a:t>
            </a:r>
          </a:p>
        </p:txBody>
      </p:sp>
      <p:grpSp>
        <p:nvGrpSpPr>
          <p:cNvPr id="28" name="Group 27">
            <a:extLst>
              <a:ext uri="{FF2B5EF4-FFF2-40B4-BE49-F238E27FC236}">
                <a16:creationId xmlns:a16="http://schemas.microsoft.com/office/drawing/2014/main" id="{8F33B2D2-C24D-4983-95B1-A4FA85D7441C}"/>
              </a:ext>
            </a:extLst>
          </p:cNvPr>
          <p:cNvGrpSpPr/>
          <p:nvPr/>
        </p:nvGrpSpPr>
        <p:grpSpPr>
          <a:xfrm>
            <a:off x="9240221" y="2939901"/>
            <a:ext cx="380579" cy="471947"/>
            <a:chOff x="10158532" y="7500940"/>
            <a:chExt cx="537036" cy="1004431"/>
          </a:xfrm>
          <a:solidFill>
            <a:schemeClr val="bg1"/>
          </a:solidFill>
        </p:grpSpPr>
        <p:sp>
          <p:nvSpPr>
            <p:cNvPr id="29" name="Freeform 25">
              <a:extLst>
                <a:ext uri="{FF2B5EF4-FFF2-40B4-BE49-F238E27FC236}">
                  <a16:creationId xmlns:a16="http://schemas.microsoft.com/office/drawing/2014/main" id="{9B7CECBD-628A-4BB6-980B-C5BEC8EFA083}"/>
                </a:ext>
              </a:extLst>
            </p:cNvPr>
            <p:cNvSpPr>
              <a:spLocks/>
            </p:cNvSpPr>
            <p:nvPr/>
          </p:nvSpPr>
          <p:spPr bwMode="black">
            <a:xfrm>
              <a:off x="10250761" y="7602124"/>
              <a:ext cx="352580" cy="339433"/>
            </a:xfrm>
            <a:custGeom>
              <a:avLst/>
              <a:gdLst>
                <a:gd name="T0" fmla="*/ 387 w 595"/>
                <a:gd name="T1" fmla="*/ 512 h 573"/>
                <a:gd name="T2" fmla="*/ 588 w 595"/>
                <a:gd name="T3" fmla="*/ 62 h 573"/>
                <a:gd name="T4" fmla="*/ 544 w 595"/>
                <a:gd name="T5" fmla="*/ 0 h 573"/>
                <a:gd name="T6" fmla="*/ 51 w 595"/>
                <a:gd name="T7" fmla="*/ 0 h 573"/>
                <a:gd name="T8" fmla="*/ 7 w 595"/>
                <a:gd name="T9" fmla="*/ 62 h 573"/>
                <a:gd name="T10" fmla="*/ 208 w 595"/>
                <a:gd name="T11" fmla="*/ 512 h 573"/>
                <a:gd name="T12" fmla="*/ 297 w 595"/>
                <a:gd name="T13" fmla="*/ 573 h 573"/>
                <a:gd name="T14" fmla="*/ 387 w 595"/>
                <a:gd name="T15" fmla="*/ 512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573">
                  <a:moveTo>
                    <a:pt x="387" y="512"/>
                  </a:moveTo>
                  <a:cubicBezTo>
                    <a:pt x="467" y="419"/>
                    <a:pt x="566" y="298"/>
                    <a:pt x="588" y="62"/>
                  </a:cubicBezTo>
                  <a:cubicBezTo>
                    <a:pt x="589" y="47"/>
                    <a:pt x="595" y="0"/>
                    <a:pt x="544" y="0"/>
                  </a:cubicBezTo>
                  <a:cubicBezTo>
                    <a:pt x="51" y="0"/>
                    <a:pt x="51" y="0"/>
                    <a:pt x="51" y="0"/>
                  </a:cubicBezTo>
                  <a:cubicBezTo>
                    <a:pt x="0" y="0"/>
                    <a:pt x="6" y="47"/>
                    <a:pt x="7" y="62"/>
                  </a:cubicBezTo>
                  <a:cubicBezTo>
                    <a:pt x="29" y="298"/>
                    <a:pt x="128" y="419"/>
                    <a:pt x="208" y="512"/>
                  </a:cubicBezTo>
                  <a:cubicBezTo>
                    <a:pt x="243" y="553"/>
                    <a:pt x="263" y="573"/>
                    <a:pt x="297" y="573"/>
                  </a:cubicBezTo>
                  <a:cubicBezTo>
                    <a:pt x="331" y="573"/>
                    <a:pt x="352" y="553"/>
                    <a:pt x="387" y="512"/>
                  </a:cubicBezTo>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26">
              <a:extLst>
                <a:ext uri="{FF2B5EF4-FFF2-40B4-BE49-F238E27FC236}">
                  <a16:creationId xmlns:a16="http://schemas.microsoft.com/office/drawing/2014/main" id="{508C2507-0929-4029-9132-81F03B3AC08D}"/>
                </a:ext>
              </a:extLst>
            </p:cNvPr>
            <p:cNvSpPr>
              <a:spLocks noEditPoints="1"/>
            </p:cNvSpPr>
            <p:nvPr/>
          </p:nvSpPr>
          <p:spPr bwMode="black">
            <a:xfrm>
              <a:off x="10158532" y="7500940"/>
              <a:ext cx="537036" cy="1004431"/>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4" name="Freeform 22">
            <a:extLst>
              <a:ext uri="{FF2B5EF4-FFF2-40B4-BE49-F238E27FC236}">
                <a16:creationId xmlns:a16="http://schemas.microsoft.com/office/drawing/2014/main" id="{384133C0-3459-4115-B60A-86DD57746AD4}"/>
              </a:ext>
            </a:extLst>
          </p:cNvPr>
          <p:cNvSpPr>
            <a:spLocks noChangeAspect="1" noEditPoints="1"/>
          </p:cNvSpPr>
          <p:nvPr/>
        </p:nvSpPr>
        <p:spPr bwMode="black">
          <a:xfrm>
            <a:off x="4514547" y="2936601"/>
            <a:ext cx="457320" cy="45720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noFill/>
          <a:ln>
            <a:solidFill>
              <a:schemeClr val="bg1"/>
            </a:solidFill>
          </a:ln>
          <a:extLst/>
        </p:spPr>
        <p:txBody>
          <a:bodyPr vert="horz" wrap="square" lIns="109740" tIns="54871" rIns="109740" bIns="5487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95959"/>
              </a:solidFill>
              <a:effectLst/>
              <a:uLnTx/>
              <a:uFillTx/>
              <a:latin typeface="Segoe UI"/>
              <a:ea typeface="+mn-ea"/>
              <a:cs typeface="+mn-cs"/>
            </a:endParaRPr>
          </a:p>
        </p:txBody>
      </p:sp>
    </p:spTree>
    <p:extLst>
      <p:ext uri="{BB962C8B-B14F-4D97-AF65-F5344CB8AC3E}">
        <p14:creationId xmlns:p14="http://schemas.microsoft.com/office/powerpoint/2010/main" val="382048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286955"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31802" y="3152001"/>
            <a:ext cx="4902199" cy="1477328"/>
          </a:xfrm>
          <a:prstGeom prst="rect">
            <a:avLst/>
          </a:prstGeom>
        </p:spPr>
        <p:txBody>
          <a:bodyPr wrap="square">
            <a:spAutoFit/>
          </a:bodyPr>
          <a:lstStyle/>
          <a:p>
            <a:pPr lvl="0" defTabSz="1088105">
              <a:defRPr/>
            </a:pPr>
            <a:r>
              <a:rPr lang="en-GB" sz="3000" kern="0" dirty="0">
                <a:solidFill>
                  <a:prstClr val="white"/>
                </a:solidFill>
                <a:latin typeface="Segoe UI Light"/>
              </a:rPr>
              <a:t>Create a Azure</a:t>
            </a:r>
          </a:p>
          <a:p>
            <a:pPr lvl="0" defTabSz="1088105">
              <a:defRPr/>
            </a:pPr>
            <a:r>
              <a:rPr lang="en-GB" sz="3000" kern="0" dirty="0">
                <a:solidFill>
                  <a:prstClr val="white"/>
                </a:solidFill>
                <a:latin typeface="Segoe UI Light"/>
              </a:rPr>
              <a:t>Data Lake Store (Gen II) </a:t>
            </a:r>
          </a:p>
          <a:p>
            <a:pPr lvl="0" defTabSz="1088105">
              <a:defRPr/>
            </a:pPr>
            <a:r>
              <a:rPr lang="en-GB" sz="3000" kern="0" dirty="0">
                <a:solidFill>
                  <a:prstClr val="white"/>
                </a:solidFill>
                <a:latin typeface="Segoe UI Light"/>
              </a:rPr>
              <a:t>using the Portal.</a:t>
            </a:r>
            <a:endParaRPr lang="en-US" sz="3000" kern="0" dirty="0">
              <a:solidFill>
                <a:prstClr val="white"/>
              </a:solidFill>
              <a:latin typeface="Segoe UI Light"/>
            </a:endParaRPr>
          </a:p>
        </p:txBody>
      </p:sp>
      <p:pic>
        <p:nvPicPr>
          <p:cNvPr id="5" name="Picture 4">
            <a:extLst>
              <a:ext uri="{FF2B5EF4-FFF2-40B4-BE49-F238E27FC236}">
                <a16:creationId xmlns:a16="http://schemas.microsoft.com/office/drawing/2014/main" id="{B413F286-DC62-45C8-A8C0-105144855852}"/>
              </a:ext>
            </a:extLst>
          </p:cNvPr>
          <p:cNvPicPr>
            <a:picLocks noChangeAspect="1"/>
          </p:cNvPicPr>
          <p:nvPr/>
        </p:nvPicPr>
        <p:blipFill>
          <a:blip r:embed="rId3"/>
          <a:stretch>
            <a:fillRect/>
          </a:stretch>
        </p:blipFill>
        <p:spPr>
          <a:xfrm>
            <a:off x="5959022" y="0"/>
            <a:ext cx="6232978" cy="6858000"/>
          </a:xfrm>
          <a:prstGeom prst="rect">
            <a:avLst/>
          </a:prstGeom>
        </p:spPr>
      </p:pic>
    </p:spTree>
    <p:extLst>
      <p:ext uri="{BB962C8B-B14F-4D97-AF65-F5344CB8AC3E}">
        <p14:creationId xmlns:p14="http://schemas.microsoft.com/office/powerpoint/2010/main" val="18256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90218"/>
            <a:ext cx="4167887" cy="1661993"/>
          </a:xfrm>
        </p:spPr>
        <p:txBody>
          <a:bodyPr/>
          <a:lstStyle/>
          <a:p>
            <a:r>
              <a:rPr lang="en-US" dirty="0"/>
              <a:t>DP-200T01: </a:t>
            </a:r>
            <a:br>
              <a:rPr lang="en-US" dirty="0"/>
            </a:br>
            <a:r>
              <a:rPr lang="en-US" dirty="0"/>
              <a:t>Working with</a:t>
            </a:r>
            <a:br>
              <a:rPr lang="en-US" dirty="0"/>
            </a:br>
            <a:r>
              <a:rPr lang="en-US" dirty="0"/>
              <a:t>Data Storage</a:t>
            </a:r>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775579" y="3090774"/>
            <a:ext cx="3373017" cy="2800085"/>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ectangle 33"/>
          <p:cNvSpPr/>
          <p:nvPr/>
        </p:nvSpPr>
        <p:spPr bwMode="auto">
          <a:xfrm>
            <a:off x="6915274" y="3090774"/>
            <a:ext cx="3409260" cy="2800085"/>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 name="Title 1"/>
          <p:cNvSpPr>
            <a:spLocks noGrp="1"/>
          </p:cNvSpPr>
          <p:nvPr>
            <p:ph type="title"/>
          </p:nvPr>
        </p:nvSpPr>
        <p:spPr/>
        <p:txBody>
          <a:bodyPr/>
          <a:lstStyle/>
          <a:p>
            <a:r>
              <a:rPr lang="en-GB" sz="4000" dirty="0"/>
              <a:t>Compare Azure Blob Storage and Data Lake Store Gen 2 </a:t>
            </a:r>
          </a:p>
        </p:txBody>
      </p:sp>
      <p:sp>
        <p:nvSpPr>
          <p:cNvPr id="26" name="Rectangle 25"/>
          <p:cNvSpPr/>
          <p:nvPr/>
        </p:nvSpPr>
        <p:spPr bwMode="auto">
          <a:xfrm>
            <a:off x="1775579" y="1684520"/>
            <a:ext cx="3373017"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Blob</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sz="2000" dirty="0">
                <a:solidFill>
                  <a:prstClr val="white"/>
                </a:solidFill>
                <a:latin typeface="Segoe UI Semibold" panose="020B0702040204020203" pitchFamily="34" charset="0"/>
                <a:cs typeface="Segoe UI Semibold" panose="020B0702040204020203" pitchFamily="34" charset="0"/>
              </a:rPr>
              <a:t>Flat Namespace</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p:cNvSpPr/>
          <p:nvPr/>
        </p:nvSpPr>
        <p:spPr bwMode="auto">
          <a:xfrm>
            <a:off x="6915274" y="1684520"/>
            <a:ext cx="3409259" cy="1310838"/>
          </a:xfrm>
          <a:prstGeom prst="rect">
            <a:avLst/>
          </a:prstGeom>
          <a:solidFill>
            <a:schemeClr val="accent3"/>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 Lake (Gen II)</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sz="2000" dirty="0">
                <a:solidFill>
                  <a:prstClr val="white"/>
                </a:solidFill>
                <a:latin typeface="Segoe UI Semibold" panose="020B0702040204020203" pitchFamily="34" charset="0"/>
                <a:cs typeface="Segoe UI Semibold" panose="020B0702040204020203" pitchFamily="34" charset="0"/>
              </a:rPr>
              <a:t>Hierarchical Namespace</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0" name="Picture 9">
            <a:extLst>
              <a:ext uri="{FF2B5EF4-FFF2-40B4-BE49-F238E27FC236}">
                <a16:creationId xmlns:a16="http://schemas.microsoft.com/office/drawing/2014/main" id="{2076E887-C65F-4A0E-A1F8-0A4EC92C7176}"/>
              </a:ext>
            </a:extLst>
          </p:cNvPr>
          <p:cNvPicPr>
            <a:picLocks noChangeAspect="1"/>
          </p:cNvPicPr>
          <p:nvPr/>
        </p:nvPicPr>
        <p:blipFill rotWithShape="1">
          <a:blip r:embed="rId3"/>
          <a:srcRect t="49999" b="1"/>
          <a:stretch/>
        </p:blipFill>
        <p:spPr>
          <a:xfrm>
            <a:off x="2728946" y="3961992"/>
            <a:ext cx="1319876" cy="457536"/>
          </a:xfrm>
          <a:prstGeom prst="rect">
            <a:avLst/>
          </a:prstGeom>
        </p:spPr>
      </p:pic>
      <p:pic>
        <p:nvPicPr>
          <p:cNvPr id="11" name="Picture 10">
            <a:extLst>
              <a:ext uri="{FF2B5EF4-FFF2-40B4-BE49-F238E27FC236}">
                <a16:creationId xmlns:a16="http://schemas.microsoft.com/office/drawing/2014/main" id="{7B820A9B-25AF-49DE-A46A-71E2F4F6681E}"/>
              </a:ext>
            </a:extLst>
          </p:cNvPr>
          <p:cNvPicPr>
            <a:picLocks noChangeAspect="1"/>
          </p:cNvPicPr>
          <p:nvPr/>
        </p:nvPicPr>
        <p:blipFill>
          <a:blip r:embed="rId3"/>
          <a:stretch>
            <a:fillRect/>
          </a:stretch>
        </p:blipFill>
        <p:spPr>
          <a:xfrm>
            <a:off x="7918282" y="3575742"/>
            <a:ext cx="1319876" cy="915074"/>
          </a:xfrm>
          <a:prstGeom prst="rect">
            <a:avLst/>
          </a:prstGeom>
        </p:spPr>
      </p:pic>
      <p:pic>
        <p:nvPicPr>
          <p:cNvPr id="12" name="Picture 11">
            <a:extLst>
              <a:ext uri="{FF2B5EF4-FFF2-40B4-BE49-F238E27FC236}">
                <a16:creationId xmlns:a16="http://schemas.microsoft.com/office/drawing/2014/main" id="{D8397D28-A9C0-4F20-934B-446A1171F8F3}"/>
              </a:ext>
            </a:extLst>
          </p:cNvPr>
          <p:cNvPicPr>
            <a:picLocks noChangeAspect="1"/>
          </p:cNvPicPr>
          <p:nvPr/>
        </p:nvPicPr>
        <p:blipFill>
          <a:blip r:embed="rId3"/>
          <a:stretch>
            <a:fillRect/>
          </a:stretch>
        </p:blipFill>
        <p:spPr>
          <a:xfrm>
            <a:off x="7382456" y="4322211"/>
            <a:ext cx="1319876" cy="915074"/>
          </a:xfrm>
          <a:prstGeom prst="rect">
            <a:avLst/>
          </a:prstGeom>
        </p:spPr>
      </p:pic>
      <p:pic>
        <p:nvPicPr>
          <p:cNvPr id="13" name="Picture 12">
            <a:extLst>
              <a:ext uri="{FF2B5EF4-FFF2-40B4-BE49-F238E27FC236}">
                <a16:creationId xmlns:a16="http://schemas.microsoft.com/office/drawing/2014/main" id="{A405F747-D8DD-4C34-AE66-E67458BFAEAD}"/>
              </a:ext>
            </a:extLst>
          </p:cNvPr>
          <p:cNvPicPr>
            <a:picLocks noChangeAspect="1"/>
          </p:cNvPicPr>
          <p:nvPr/>
        </p:nvPicPr>
        <p:blipFill>
          <a:blip r:embed="rId3"/>
          <a:stretch>
            <a:fillRect/>
          </a:stretch>
        </p:blipFill>
        <p:spPr>
          <a:xfrm>
            <a:off x="8454108" y="4322211"/>
            <a:ext cx="1319876" cy="915074"/>
          </a:xfrm>
          <a:prstGeom prst="rect">
            <a:avLst/>
          </a:prstGeom>
        </p:spPr>
      </p:pic>
    </p:spTree>
    <p:extLst>
      <p:ext uri="{BB962C8B-B14F-4D97-AF65-F5344CB8AC3E}">
        <p14:creationId xmlns:p14="http://schemas.microsoft.com/office/powerpoint/2010/main" val="26791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
          <p:cNvSpPr txBox="1">
            <a:spLocks/>
          </p:cNvSpPr>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solidFill>
                <a:latin typeface="Segoe UI" pitchFamily="34" charset="0"/>
                <a:ea typeface="Segoe UI" pitchFamily="34" charset="0"/>
                <a:cs typeface="Segoe U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ea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GB" sz="4000" dirty="0"/>
              <a:t>Processing Big Data with </a:t>
            </a:r>
            <a:br>
              <a:rPr lang="en-GB" sz="4000" dirty="0"/>
            </a:br>
            <a:r>
              <a:rPr lang="en-GB" sz="4000" dirty="0"/>
              <a:t>Azure Data Lake Store</a:t>
            </a:r>
          </a:p>
        </p:txBody>
      </p:sp>
      <p:pic>
        <p:nvPicPr>
          <p:cNvPr id="17" name="Picture 16">
            <a:extLst>
              <a:ext uri="{FF2B5EF4-FFF2-40B4-BE49-F238E27FC236}">
                <a16:creationId xmlns:a16="http://schemas.microsoft.com/office/drawing/2014/main" id="{B8A1FC5C-0BC9-42DC-8DC6-44F06D1AD56D}"/>
              </a:ext>
            </a:extLst>
          </p:cNvPr>
          <p:cNvPicPr>
            <a:picLocks noChangeAspect="1"/>
          </p:cNvPicPr>
          <p:nvPr/>
        </p:nvPicPr>
        <p:blipFill>
          <a:blip r:embed="rId3"/>
          <a:stretch>
            <a:fillRect/>
          </a:stretch>
        </p:blipFill>
        <p:spPr>
          <a:xfrm>
            <a:off x="6096000" y="0"/>
            <a:ext cx="6096000" cy="6858000"/>
          </a:xfrm>
          <a:prstGeom prst="rect">
            <a:avLst/>
          </a:prstGeom>
        </p:spPr>
      </p:pic>
      <p:grpSp>
        <p:nvGrpSpPr>
          <p:cNvPr id="10" name="Group 9">
            <a:extLst>
              <a:ext uri="{FF2B5EF4-FFF2-40B4-BE49-F238E27FC236}">
                <a16:creationId xmlns:a16="http://schemas.microsoft.com/office/drawing/2014/main" id="{1545FD40-B067-4EBC-A53D-9FD25AB353B8}"/>
              </a:ext>
            </a:extLst>
          </p:cNvPr>
          <p:cNvGrpSpPr/>
          <p:nvPr/>
        </p:nvGrpSpPr>
        <p:grpSpPr>
          <a:xfrm>
            <a:off x="609600" y="1767916"/>
            <a:ext cx="4805278" cy="4785284"/>
            <a:chOff x="609600" y="1767916"/>
            <a:chExt cx="4805278" cy="4785284"/>
          </a:xfrm>
        </p:grpSpPr>
        <p:grpSp>
          <p:nvGrpSpPr>
            <p:cNvPr id="2" name="Group 1"/>
            <p:cNvGrpSpPr/>
            <p:nvPr/>
          </p:nvGrpSpPr>
          <p:grpSpPr>
            <a:xfrm>
              <a:off x="609600" y="1767916"/>
              <a:ext cx="4805278" cy="4785284"/>
              <a:chOff x="645450" y="1722158"/>
              <a:chExt cx="4805278" cy="4785284"/>
            </a:xfrm>
          </p:grpSpPr>
          <p:sp>
            <p:nvSpPr>
              <p:cNvPr id="24" name="Oval 23"/>
              <p:cNvSpPr>
                <a:spLocks noChangeAspect="1"/>
              </p:cNvSpPr>
              <p:nvPr/>
            </p:nvSpPr>
            <p:spPr>
              <a:xfrm>
                <a:off x="1143000" y="2225040"/>
                <a:ext cx="3794760" cy="3794760"/>
              </a:xfrm>
              <a:prstGeom prst="ellipse">
                <a:avLst/>
              </a:prstGeom>
              <a:noFill/>
              <a:ln w="952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en-US" sz="2400" kern="0" dirty="0">
                  <a:solidFill>
                    <a:sysClr val="windowText" lastClr="000000"/>
                  </a:solidFill>
                </a:endParaRPr>
              </a:p>
            </p:txBody>
          </p:sp>
          <p:grpSp>
            <p:nvGrpSpPr>
              <p:cNvPr id="4" name="Group 3"/>
              <p:cNvGrpSpPr/>
              <p:nvPr/>
            </p:nvGrpSpPr>
            <p:grpSpPr>
              <a:xfrm>
                <a:off x="645450" y="1722158"/>
                <a:ext cx="1935442" cy="1935442"/>
                <a:chOff x="821610" y="1684369"/>
                <a:chExt cx="1935442" cy="1935442"/>
              </a:xfrm>
            </p:grpSpPr>
            <p:sp>
              <p:nvSpPr>
                <p:cNvPr id="66" name="Oval 65"/>
                <p:cNvSpPr/>
                <p:nvPr/>
              </p:nvSpPr>
              <p:spPr>
                <a:xfrm>
                  <a:off x="821610" y="1684369"/>
                  <a:ext cx="1935442" cy="1935442"/>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1. Ingestion</a:t>
                  </a:r>
                </a:p>
              </p:txBody>
            </p:sp>
            <p:sp>
              <p:nvSpPr>
                <p:cNvPr id="81" name="Freeform 5"/>
                <p:cNvSpPr>
                  <a:spLocks noChangeAspect="1"/>
                </p:cNvSpPr>
                <p:nvPr/>
              </p:nvSpPr>
              <p:spPr bwMode="auto">
                <a:xfrm>
                  <a:off x="1579843" y="1882771"/>
                  <a:ext cx="496753" cy="457200"/>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noFill/>
                <a:ln w="9525">
                  <a:solidFill>
                    <a:schemeClr val="bg1">
                      <a:lumMod val="95000"/>
                    </a:schemeClr>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sp>
            <p:nvSpPr>
              <p:cNvPr id="69" name="Oval 68"/>
              <p:cNvSpPr/>
              <p:nvPr/>
            </p:nvSpPr>
            <p:spPr>
              <a:xfrm>
                <a:off x="645450" y="4572000"/>
                <a:ext cx="1935442" cy="1935442"/>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4. Model &amp; Serve</a:t>
                </a:r>
              </a:p>
            </p:txBody>
          </p:sp>
          <p:sp>
            <p:nvSpPr>
              <p:cNvPr id="72" name="Oval 71"/>
              <p:cNvSpPr/>
              <p:nvPr/>
            </p:nvSpPr>
            <p:spPr>
              <a:xfrm>
                <a:off x="3515285" y="4572000"/>
                <a:ext cx="1935442" cy="1935442"/>
              </a:xfrm>
              <a:prstGeom prst="ellipse">
                <a:avLst/>
              </a:prstGeom>
              <a:solidFill>
                <a:srgbClr val="D83B0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3. Prep &amp; Train</a:t>
                </a:r>
              </a:p>
            </p:txBody>
          </p:sp>
          <p:grpSp>
            <p:nvGrpSpPr>
              <p:cNvPr id="5" name="Group 4"/>
              <p:cNvGrpSpPr/>
              <p:nvPr/>
            </p:nvGrpSpPr>
            <p:grpSpPr>
              <a:xfrm>
                <a:off x="3515286" y="1722158"/>
                <a:ext cx="1935442" cy="1935442"/>
                <a:chOff x="3337363" y="1684369"/>
                <a:chExt cx="1935442" cy="1935442"/>
              </a:xfrm>
            </p:grpSpPr>
            <p:sp>
              <p:nvSpPr>
                <p:cNvPr id="50" name="Oval 49"/>
                <p:cNvSpPr/>
                <p:nvPr/>
              </p:nvSpPr>
              <p:spPr>
                <a:xfrm>
                  <a:off x="3337363" y="1684369"/>
                  <a:ext cx="1935442" cy="1935442"/>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2. Store</a:t>
                  </a:r>
                </a:p>
              </p:txBody>
            </p:sp>
            <p:sp>
              <p:nvSpPr>
                <p:cNvPr id="18" name="Freeform 112"/>
                <p:cNvSpPr>
                  <a:spLocks/>
                </p:cNvSpPr>
                <p:nvPr/>
              </p:nvSpPr>
              <p:spPr bwMode="auto">
                <a:xfrm>
                  <a:off x="4101455" y="1882771"/>
                  <a:ext cx="406218" cy="461260"/>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kern="0">
                    <a:gradFill>
                      <a:gsLst>
                        <a:gs pos="0">
                          <a:srgbClr val="FFFFFF"/>
                        </a:gs>
                        <a:gs pos="100000">
                          <a:srgbClr val="FFFFFF"/>
                        </a:gs>
                      </a:gsLst>
                      <a:lin ang="5400000" scaled="0"/>
                    </a:gradFill>
                    <a:ea typeface="Segoe UI" pitchFamily="34" charset="0"/>
                    <a:cs typeface="Segoe UI" pitchFamily="34" charset="0"/>
                  </a:endParaRPr>
                </a:p>
              </p:txBody>
            </p:sp>
          </p:grpSp>
          <p:sp>
            <p:nvSpPr>
              <p:cNvPr id="38" name="Freeform 62"/>
              <p:cNvSpPr>
                <a:spLocks noChangeAspect="1"/>
              </p:cNvSpPr>
              <p:nvPr/>
            </p:nvSpPr>
            <p:spPr>
              <a:xfrm>
                <a:off x="1391836" y="4774336"/>
                <a:ext cx="442669" cy="457200"/>
              </a:xfrm>
              <a:custGeom>
                <a:avLst/>
                <a:gdLst>
                  <a:gd name="connsiteX0" fmla="*/ 608390 w 1888034"/>
                  <a:gd name="connsiteY0" fmla="*/ 661234 h 1950010"/>
                  <a:gd name="connsiteX1" fmla="*/ 274058 w 1888034"/>
                  <a:gd name="connsiteY1" fmla="*/ 995565 h 1950010"/>
                  <a:gd name="connsiteX2" fmla="*/ 541010 w 1888034"/>
                  <a:gd name="connsiteY2" fmla="*/ 1323105 h 1950010"/>
                  <a:gd name="connsiteX3" fmla="*/ 606279 w 1888034"/>
                  <a:gd name="connsiteY3" fmla="*/ 1329685 h 1950010"/>
                  <a:gd name="connsiteX4" fmla="*/ 613942 w 1888034"/>
                  <a:gd name="connsiteY4" fmla="*/ 1329271 h 1950010"/>
                  <a:gd name="connsiteX5" fmla="*/ 614317 w 1888034"/>
                  <a:gd name="connsiteY5" fmla="*/ 1329300 h 1950010"/>
                  <a:gd name="connsiteX6" fmla="*/ 675769 w 1888034"/>
                  <a:gd name="connsiteY6" fmla="*/ 1323105 h 1950010"/>
                  <a:gd name="connsiteX7" fmla="*/ 922434 w 1888034"/>
                  <a:gd name="connsiteY7" fmla="*/ 1110520 h 1950010"/>
                  <a:gd name="connsiteX8" fmla="*/ 936001 w 1888034"/>
                  <a:gd name="connsiteY8" fmla="*/ 1060294 h 1950010"/>
                  <a:gd name="connsiteX9" fmla="*/ 935163 w 1888034"/>
                  <a:gd name="connsiteY9" fmla="*/ 1060294 h 1950010"/>
                  <a:gd name="connsiteX10" fmla="*/ 939415 w 1888034"/>
                  <a:gd name="connsiteY10" fmla="*/ 996722 h 1950010"/>
                  <a:gd name="connsiteX11" fmla="*/ 941700 w 1888034"/>
                  <a:gd name="connsiteY11" fmla="*/ 985437 h 1950010"/>
                  <a:gd name="connsiteX12" fmla="*/ 935929 w 1888034"/>
                  <a:gd name="connsiteY12" fmla="*/ 928186 h 1950010"/>
                  <a:gd name="connsiteX13" fmla="*/ 608390 w 1888034"/>
                  <a:gd name="connsiteY13" fmla="*/ 661234 h 1950010"/>
                  <a:gd name="connsiteX14" fmla="*/ 1412605 w 1888034"/>
                  <a:gd name="connsiteY14" fmla="*/ 59636 h 1950010"/>
                  <a:gd name="connsiteX15" fmla="*/ 1150234 w 1888034"/>
                  <a:gd name="connsiteY15" fmla="*/ 322008 h 1950010"/>
                  <a:gd name="connsiteX16" fmla="*/ 1359728 w 1888034"/>
                  <a:gd name="connsiteY16" fmla="*/ 579049 h 1950010"/>
                  <a:gd name="connsiteX17" fmla="*/ 1410949 w 1888034"/>
                  <a:gd name="connsiteY17" fmla="*/ 584213 h 1950010"/>
                  <a:gd name="connsiteX18" fmla="*/ 1416963 w 1888034"/>
                  <a:gd name="connsiteY18" fmla="*/ 583888 h 1950010"/>
                  <a:gd name="connsiteX19" fmla="*/ 1417257 w 1888034"/>
                  <a:gd name="connsiteY19" fmla="*/ 583910 h 1950010"/>
                  <a:gd name="connsiteX20" fmla="*/ 1465482 w 1888034"/>
                  <a:gd name="connsiteY20" fmla="*/ 579049 h 1950010"/>
                  <a:gd name="connsiteX21" fmla="*/ 1674976 w 1888034"/>
                  <a:gd name="connsiteY21" fmla="*/ 322008 h 1950010"/>
                  <a:gd name="connsiteX22" fmla="*/ 1412605 w 1888034"/>
                  <a:gd name="connsiteY22" fmla="*/ 59636 h 1950010"/>
                  <a:gd name="connsiteX23" fmla="*/ 1412605 w 1888034"/>
                  <a:gd name="connsiteY23" fmla="*/ 0 h 1950010"/>
                  <a:gd name="connsiteX24" fmla="*/ 1734612 w 1888034"/>
                  <a:gd name="connsiteY24" fmla="*/ 322008 h 1950010"/>
                  <a:gd name="connsiteX25" fmla="*/ 1592642 w 1888034"/>
                  <a:gd name="connsiteY25" fmla="*/ 589022 h 1950010"/>
                  <a:gd name="connsiteX26" fmla="*/ 1558003 w 1888034"/>
                  <a:gd name="connsiteY26" fmla="*/ 607824 h 1950010"/>
                  <a:gd name="connsiteX27" fmla="*/ 1599231 w 1888034"/>
                  <a:gd name="connsiteY27" fmla="*/ 622352 h 1950010"/>
                  <a:gd name="connsiteX28" fmla="*/ 1655983 w 1888034"/>
                  <a:gd name="connsiteY28" fmla="*/ 651311 h 1950010"/>
                  <a:gd name="connsiteX29" fmla="*/ 1887913 w 1888034"/>
                  <a:gd name="connsiteY29" fmla="*/ 1071022 h 1950010"/>
                  <a:gd name="connsiteX30" fmla="*/ 1812235 w 1888034"/>
                  <a:gd name="connsiteY30" fmla="*/ 1069317 h 1950010"/>
                  <a:gd name="connsiteX31" fmla="*/ 1617155 w 1888034"/>
                  <a:gd name="connsiteY31" fmla="*/ 716290 h 1950010"/>
                  <a:gd name="connsiteX32" fmla="*/ 1213840 w 1888034"/>
                  <a:gd name="connsiteY32" fmla="*/ 711749 h 1950010"/>
                  <a:gd name="connsiteX33" fmla="*/ 1010859 w 1888034"/>
                  <a:gd name="connsiteY33" fmla="*/ 1060294 h 1950010"/>
                  <a:gd name="connsiteX34" fmla="*/ 1010560 w 1888034"/>
                  <a:gd name="connsiteY34" fmla="*/ 1060294 h 1950010"/>
                  <a:gd name="connsiteX35" fmla="*/ 1005796 w 1888034"/>
                  <a:gd name="connsiteY35" fmla="*/ 1098112 h 1950010"/>
                  <a:gd name="connsiteX36" fmla="*/ 837805 w 1888034"/>
                  <a:gd name="connsiteY36" fmla="*/ 1335813 h 1950010"/>
                  <a:gd name="connsiteX37" fmla="*/ 793666 w 1888034"/>
                  <a:gd name="connsiteY37" fmla="*/ 1359771 h 1950010"/>
                  <a:gd name="connsiteX38" fmla="*/ 846202 w 1888034"/>
                  <a:gd name="connsiteY38" fmla="*/ 1378284 h 1950010"/>
                  <a:gd name="connsiteX39" fmla="*/ 918519 w 1888034"/>
                  <a:gd name="connsiteY39" fmla="*/ 1415186 h 1950010"/>
                  <a:gd name="connsiteX40" fmla="*/ 1214060 w 1888034"/>
                  <a:gd name="connsiteY40" fmla="*/ 1950010 h 1950010"/>
                  <a:gd name="connsiteX41" fmla="*/ 1117626 w 1888034"/>
                  <a:gd name="connsiteY41" fmla="*/ 1947838 h 1950010"/>
                  <a:gd name="connsiteX42" fmla="*/ 869041 w 1888034"/>
                  <a:gd name="connsiteY42" fmla="*/ 1497986 h 1950010"/>
                  <a:gd name="connsiteX43" fmla="*/ 355109 w 1888034"/>
                  <a:gd name="connsiteY43" fmla="*/ 1492200 h 1950010"/>
                  <a:gd name="connsiteX44" fmla="*/ 96457 w 1888034"/>
                  <a:gd name="connsiteY44" fmla="*/ 1936339 h 1950010"/>
                  <a:gd name="connsiteX45" fmla="*/ 0 w 1888034"/>
                  <a:gd name="connsiteY45" fmla="*/ 1936339 h 1950010"/>
                  <a:gd name="connsiteX46" fmla="*/ 307508 w 1888034"/>
                  <a:gd name="connsiteY46" fmla="*/ 1408305 h 1950010"/>
                  <a:gd name="connsiteX47" fmla="*/ 380638 w 1888034"/>
                  <a:gd name="connsiteY47" fmla="*/ 1373042 h 1950010"/>
                  <a:gd name="connsiteX48" fmla="*/ 422389 w 1888034"/>
                  <a:gd name="connsiteY48" fmla="*/ 1359378 h 1950010"/>
                  <a:gd name="connsiteX49" fmla="*/ 378974 w 1888034"/>
                  <a:gd name="connsiteY49" fmla="*/ 1335813 h 1950010"/>
                  <a:gd name="connsiteX50" fmla="*/ 198066 w 1888034"/>
                  <a:gd name="connsiteY50" fmla="*/ 995565 h 1950010"/>
                  <a:gd name="connsiteX51" fmla="*/ 608390 w 1888034"/>
                  <a:gd name="connsiteY51" fmla="*/ 585241 h 1950010"/>
                  <a:gd name="connsiteX52" fmla="*/ 986468 w 1888034"/>
                  <a:gd name="connsiteY52" fmla="*/ 835849 h 1950010"/>
                  <a:gd name="connsiteX53" fmla="*/ 988691 w 1888034"/>
                  <a:gd name="connsiteY53" fmla="*/ 843009 h 1950010"/>
                  <a:gd name="connsiteX54" fmla="*/ 999890 w 1888034"/>
                  <a:gd name="connsiteY54" fmla="*/ 820529 h 1950010"/>
                  <a:gd name="connsiteX55" fmla="*/ 1176484 w 1888034"/>
                  <a:gd name="connsiteY55" fmla="*/ 645912 h 1950010"/>
                  <a:gd name="connsiteX56" fmla="*/ 1233874 w 1888034"/>
                  <a:gd name="connsiteY56" fmla="*/ 618238 h 1950010"/>
                  <a:gd name="connsiteX57" fmla="*/ 1266639 w 1888034"/>
                  <a:gd name="connsiteY57" fmla="*/ 607515 h 1950010"/>
                  <a:gd name="connsiteX58" fmla="*/ 1232568 w 1888034"/>
                  <a:gd name="connsiteY58" fmla="*/ 589022 h 1950010"/>
                  <a:gd name="connsiteX59" fmla="*/ 1090598 w 1888034"/>
                  <a:gd name="connsiteY59" fmla="*/ 322008 h 1950010"/>
                  <a:gd name="connsiteX60" fmla="*/ 1412605 w 1888034"/>
                  <a:gd name="connsiteY60" fmla="*/ 0 h 195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88034" h="1950010">
                    <a:moveTo>
                      <a:pt x="608390" y="661234"/>
                    </a:moveTo>
                    <a:cubicBezTo>
                      <a:pt x="423744" y="661234"/>
                      <a:pt x="274058" y="810920"/>
                      <a:pt x="274058" y="995565"/>
                    </a:cubicBezTo>
                    <a:cubicBezTo>
                      <a:pt x="274058" y="1157131"/>
                      <a:pt x="388661" y="1291930"/>
                      <a:pt x="541010" y="1323105"/>
                    </a:cubicBezTo>
                    <a:lnTo>
                      <a:pt x="606279" y="1329685"/>
                    </a:lnTo>
                    <a:lnTo>
                      <a:pt x="613942" y="1329271"/>
                    </a:lnTo>
                    <a:lnTo>
                      <a:pt x="614317" y="1329300"/>
                    </a:lnTo>
                    <a:lnTo>
                      <a:pt x="675769" y="1323105"/>
                    </a:lnTo>
                    <a:cubicBezTo>
                      <a:pt x="790031" y="1299724"/>
                      <a:pt x="883060" y="1218054"/>
                      <a:pt x="922434" y="1110520"/>
                    </a:cubicBezTo>
                    <a:lnTo>
                      <a:pt x="936001" y="1060294"/>
                    </a:lnTo>
                    <a:lnTo>
                      <a:pt x="935163" y="1060294"/>
                    </a:lnTo>
                    <a:cubicBezTo>
                      <a:pt x="935163" y="1038857"/>
                      <a:pt x="936603" y="1017627"/>
                      <a:pt x="939415" y="996722"/>
                    </a:cubicBezTo>
                    <a:lnTo>
                      <a:pt x="941700" y="985437"/>
                    </a:lnTo>
                    <a:lnTo>
                      <a:pt x="935929" y="928186"/>
                    </a:lnTo>
                    <a:cubicBezTo>
                      <a:pt x="904753" y="775837"/>
                      <a:pt x="769954" y="661234"/>
                      <a:pt x="608390" y="661234"/>
                    </a:cubicBezTo>
                    <a:close/>
                    <a:moveTo>
                      <a:pt x="1412605" y="59636"/>
                    </a:moveTo>
                    <a:cubicBezTo>
                      <a:pt x="1267702" y="59636"/>
                      <a:pt x="1150234" y="177104"/>
                      <a:pt x="1150234" y="322008"/>
                    </a:cubicBezTo>
                    <a:cubicBezTo>
                      <a:pt x="1150234" y="448798"/>
                      <a:pt x="1240170" y="554584"/>
                      <a:pt x="1359728" y="579049"/>
                    </a:cubicBezTo>
                    <a:lnTo>
                      <a:pt x="1410949" y="584213"/>
                    </a:lnTo>
                    <a:lnTo>
                      <a:pt x="1416963" y="583888"/>
                    </a:lnTo>
                    <a:lnTo>
                      <a:pt x="1417257" y="583910"/>
                    </a:lnTo>
                    <a:lnTo>
                      <a:pt x="1465482" y="579049"/>
                    </a:lnTo>
                    <a:cubicBezTo>
                      <a:pt x="1585040" y="554584"/>
                      <a:pt x="1674976" y="448798"/>
                      <a:pt x="1674976" y="322008"/>
                    </a:cubicBezTo>
                    <a:cubicBezTo>
                      <a:pt x="1674976" y="177104"/>
                      <a:pt x="1557508" y="59636"/>
                      <a:pt x="1412605" y="59636"/>
                    </a:cubicBezTo>
                    <a:close/>
                    <a:moveTo>
                      <a:pt x="1412605" y="0"/>
                    </a:moveTo>
                    <a:cubicBezTo>
                      <a:pt x="1590445" y="0"/>
                      <a:pt x="1734612" y="144167"/>
                      <a:pt x="1734612" y="322008"/>
                    </a:cubicBezTo>
                    <a:cubicBezTo>
                      <a:pt x="1734612" y="433158"/>
                      <a:pt x="1678297" y="531155"/>
                      <a:pt x="1592642" y="589022"/>
                    </a:cubicBezTo>
                    <a:lnTo>
                      <a:pt x="1558003" y="607824"/>
                    </a:lnTo>
                    <a:lnTo>
                      <a:pt x="1599231" y="622352"/>
                    </a:lnTo>
                    <a:cubicBezTo>
                      <a:pt x="1618619" y="630662"/>
                      <a:pt x="1637582" y="640316"/>
                      <a:pt x="1655983" y="651311"/>
                    </a:cubicBezTo>
                    <a:cubicBezTo>
                      <a:pt x="1803196" y="739277"/>
                      <a:pt x="1891774" y="899573"/>
                      <a:pt x="1887913" y="1071022"/>
                    </a:cubicBezTo>
                    <a:lnTo>
                      <a:pt x="1812235" y="1069317"/>
                    </a:lnTo>
                    <a:cubicBezTo>
                      <a:pt x="1815484" y="925108"/>
                      <a:pt x="1740979" y="790280"/>
                      <a:pt x="1617155" y="716290"/>
                    </a:cubicBezTo>
                    <a:cubicBezTo>
                      <a:pt x="1493331" y="642300"/>
                      <a:pt x="1339297" y="640566"/>
                      <a:pt x="1213840" y="711749"/>
                    </a:cubicBezTo>
                    <a:cubicBezTo>
                      <a:pt x="1088381" y="782932"/>
                      <a:pt x="1010859" y="916048"/>
                      <a:pt x="1010859" y="1060294"/>
                    </a:cubicBezTo>
                    <a:lnTo>
                      <a:pt x="1010560" y="1060294"/>
                    </a:lnTo>
                    <a:lnTo>
                      <a:pt x="1005796" y="1098112"/>
                    </a:lnTo>
                    <a:cubicBezTo>
                      <a:pt x="980497" y="1196442"/>
                      <a:pt x="919666" y="1280510"/>
                      <a:pt x="837805" y="1335813"/>
                    </a:cubicBezTo>
                    <a:lnTo>
                      <a:pt x="793666" y="1359771"/>
                    </a:lnTo>
                    <a:lnTo>
                      <a:pt x="846202" y="1378284"/>
                    </a:lnTo>
                    <a:cubicBezTo>
                      <a:pt x="870906" y="1388873"/>
                      <a:pt x="895071" y="1401175"/>
                      <a:pt x="918519" y="1415186"/>
                    </a:cubicBezTo>
                    <a:cubicBezTo>
                      <a:pt x="1106107" y="1527278"/>
                      <a:pt x="1218980" y="1731538"/>
                      <a:pt x="1214060" y="1950010"/>
                    </a:cubicBezTo>
                    <a:lnTo>
                      <a:pt x="1117626" y="1947838"/>
                    </a:lnTo>
                    <a:cubicBezTo>
                      <a:pt x="1121765" y="1764076"/>
                      <a:pt x="1026826" y="1592270"/>
                      <a:pt x="869041" y="1497986"/>
                    </a:cubicBezTo>
                    <a:cubicBezTo>
                      <a:pt x="711256" y="1403703"/>
                      <a:pt x="514975" y="1401493"/>
                      <a:pt x="355109" y="1492200"/>
                    </a:cubicBezTo>
                    <a:cubicBezTo>
                      <a:pt x="195241" y="1582906"/>
                      <a:pt x="96457" y="1752532"/>
                      <a:pt x="96457" y="1936339"/>
                    </a:cubicBezTo>
                    <a:lnTo>
                      <a:pt x="0" y="1936339"/>
                    </a:lnTo>
                    <a:cubicBezTo>
                      <a:pt x="0" y="1717812"/>
                      <a:pt x="117444" y="1516146"/>
                      <a:pt x="307508" y="1408305"/>
                    </a:cubicBezTo>
                    <a:cubicBezTo>
                      <a:pt x="331266" y="1394825"/>
                      <a:pt x="355701" y="1383072"/>
                      <a:pt x="380638" y="1373042"/>
                    </a:cubicBezTo>
                    <a:lnTo>
                      <a:pt x="422389" y="1359378"/>
                    </a:lnTo>
                    <a:lnTo>
                      <a:pt x="378974" y="1335813"/>
                    </a:lnTo>
                    <a:cubicBezTo>
                      <a:pt x="269826" y="1262075"/>
                      <a:pt x="198066" y="1137201"/>
                      <a:pt x="198066" y="995565"/>
                    </a:cubicBezTo>
                    <a:cubicBezTo>
                      <a:pt x="198066" y="768949"/>
                      <a:pt x="381774" y="585241"/>
                      <a:pt x="608390" y="585241"/>
                    </a:cubicBezTo>
                    <a:cubicBezTo>
                      <a:pt x="778351" y="585241"/>
                      <a:pt x="924178" y="688577"/>
                      <a:pt x="986468" y="835849"/>
                    </a:cubicBezTo>
                    <a:lnTo>
                      <a:pt x="988691" y="843009"/>
                    </a:lnTo>
                    <a:lnTo>
                      <a:pt x="999890" y="820529"/>
                    </a:lnTo>
                    <a:cubicBezTo>
                      <a:pt x="1041576" y="748949"/>
                      <a:pt x="1101906" y="688226"/>
                      <a:pt x="1176484" y="645912"/>
                    </a:cubicBezTo>
                    <a:cubicBezTo>
                      <a:pt x="1195129" y="635333"/>
                      <a:pt x="1214304" y="626109"/>
                      <a:pt x="1233874" y="618238"/>
                    </a:cubicBezTo>
                    <a:lnTo>
                      <a:pt x="1266639" y="607515"/>
                    </a:lnTo>
                    <a:lnTo>
                      <a:pt x="1232568" y="589022"/>
                    </a:lnTo>
                    <a:cubicBezTo>
                      <a:pt x="1146913" y="531155"/>
                      <a:pt x="1090598" y="433158"/>
                      <a:pt x="1090598" y="322008"/>
                    </a:cubicBezTo>
                    <a:cubicBezTo>
                      <a:pt x="1090598" y="144167"/>
                      <a:pt x="1234765" y="0"/>
                      <a:pt x="14126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noFill/>
                  <a:effectLst/>
                  <a:uLnTx/>
                  <a:uFillTx/>
                </a:endParaRPr>
              </a:p>
            </p:txBody>
          </p:sp>
          <p:sp>
            <p:nvSpPr>
              <p:cNvPr id="39" name="Freeform 22"/>
              <p:cNvSpPr>
                <a:spLocks noChangeAspect="1" noEditPoints="1"/>
              </p:cNvSpPr>
              <p:nvPr/>
            </p:nvSpPr>
            <p:spPr bwMode="black">
              <a:xfrm>
                <a:off x="4253827" y="4728780"/>
                <a:ext cx="457320" cy="45720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noFill/>
              <a:ln>
                <a:solidFill>
                  <a:schemeClr val="bg1"/>
                </a:solidFill>
              </a:ln>
              <a:extLst/>
            </p:spPr>
            <p:txBody>
              <a:bodyPr vert="horz" wrap="square" lIns="109740" tIns="54871" rIns="109740" bIns="54871" numCol="1" anchor="t" anchorCtr="0" compatLnSpc="1">
                <a:prstTxWarp prst="textNoShape">
                  <a:avLst/>
                </a:prstTxWarp>
              </a:bodyPr>
              <a:lstStyle/>
              <a:p>
                <a:endParaRPr lang="en-US" sz="1400">
                  <a:solidFill>
                    <a:srgbClr val="595959"/>
                  </a:solidFill>
                </a:endParaRPr>
              </a:p>
            </p:txBody>
          </p:sp>
        </p:grpSp>
        <p:pic>
          <p:nvPicPr>
            <p:cNvPr id="6" name="Picture 5">
              <a:extLst>
                <a:ext uri="{FF2B5EF4-FFF2-40B4-BE49-F238E27FC236}">
                  <a16:creationId xmlns:a16="http://schemas.microsoft.com/office/drawing/2014/main" id="{6EF09E5B-3981-461E-977B-FC194E74E511}"/>
                </a:ext>
              </a:extLst>
            </p:cNvPr>
            <p:cNvPicPr>
              <a:picLocks noChangeAspect="1"/>
            </p:cNvPicPr>
            <p:nvPr/>
          </p:nvPicPr>
          <p:blipFill>
            <a:blip r:embed="rId4"/>
            <a:stretch>
              <a:fillRect/>
            </a:stretch>
          </p:blipFill>
          <p:spPr>
            <a:xfrm>
              <a:off x="1308113" y="1959038"/>
              <a:ext cx="619697" cy="552454"/>
            </a:xfrm>
            <a:prstGeom prst="rect">
              <a:avLst/>
            </a:prstGeom>
          </p:spPr>
        </p:pic>
        <p:pic>
          <p:nvPicPr>
            <p:cNvPr id="7" name="Picture 6">
              <a:extLst>
                <a:ext uri="{FF2B5EF4-FFF2-40B4-BE49-F238E27FC236}">
                  <a16:creationId xmlns:a16="http://schemas.microsoft.com/office/drawing/2014/main" id="{A8D45F57-3627-454E-9E1A-42E35069C339}"/>
                </a:ext>
              </a:extLst>
            </p:cNvPr>
            <p:cNvPicPr>
              <a:picLocks noChangeAspect="1"/>
            </p:cNvPicPr>
            <p:nvPr/>
          </p:nvPicPr>
          <p:blipFill>
            <a:blip r:embed="rId5"/>
            <a:stretch>
              <a:fillRect/>
            </a:stretch>
          </p:blipFill>
          <p:spPr>
            <a:xfrm>
              <a:off x="1184840" y="4774538"/>
              <a:ext cx="742970" cy="547159"/>
            </a:xfrm>
            <a:prstGeom prst="rect">
              <a:avLst/>
            </a:prstGeom>
          </p:spPr>
        </p:pic>
        <p:pic>
          <p:nvPicPr>
            <p:cNvPr id="8" name="Picture 7">
              <a:extLst>
                <a:ext uri="{FF2B5EF4-FFF2-40B4-BE49-F238E27FC236}">
                  <a16:creationId xmlns:a16="http://schemas.microsoft.com/office/drawing/2014/main" id="{732811C1-1A74-4A37-9970-D8B36F233D1C}"/>
                </a:ext>
              </a:extLst>
            </p:cNvPr>
            <p:cNvPicPr>
              <a:picLocks noChangeAspect="1"/>
            </p:cNvPicPr>
            <p:nvPr/>
          </p:nvPicPr>
          <p:blipFill>
            <a:blip r:embed="rId6"/>
            <a:stretch>
              <a:fillRect/>
            </a:stretch>
          </p:blipFill>
          <p:spPr>
            <a:xfrm>
              <a:off x="4170076" y="1931201"/>
              <a:ext cx="553353" cy="604431"/>
            </a:xfrm>
            <a:prstGeom prst="rect">
              <a:avLst/>
            </a:prstGeom>
          </p:spPr>
        </p:pic>
        <p:pic>
          <p:nvPicPr>
            <p:cNvPr id="9" name="Picture 8">
              <a:extLst>
                <a:ext uri="{FF2B5EF4-FFF2-40B4-BE49-F238E27FC236}">
                  <a16:creationId xmlns:a16="http://schemas.microsoft.com/office/drawing/2014/main" id="{0F11712C-1B77-4945-BF9F-7891882A1604}"/>
                </a:ext>
              </a:extLst>
            </p:cNvPr>
            <p:cNvPicPr>
              <a:picLocks noChangeAspect="1"/>
            </p:cNvPicPr>
            <p:nvPr/>
          </p:nvPicPr>
          <p:blipFill>
            <a:blip r:embed="rId7"/>
            <a:stretch>
              <a:fillRect/>
            </a:stretch>
          </p:blipFill>
          <p:spPr>
            <a:xfrm>
              <a:off x="4206129" y="4738137"/>
              <a:ext cx="481016" cy="583560"/>
            </a:xfrm>
            <a:prstGeom prst="rect">
              <a:avLst/>
            </a:prstGeom>
          </p:spPr>
        </p:pic>
      </p:grpSp>
    </p:spTree>
    <p:extLst>
      <p:ext uri="{BB962C8B-B14F-4D97-AF65-F5344CB8AC3E}">
        <p14:creationId xmlns:p14="http://schemas.microsoft.com/office/powerpoint/2010/main" val="42023091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sz="4000" dirty="0"/>
              <a:t>Big Data Use Cases</a:t>
            </a:r>
          </a:p>
        </p:txBody>
      </p:sp>
      <p:sp>
        <p:nvSpPr>
          <p:cNvPr id="20" name="Text Placeholder 4"/>
          <p:cNvSpPr txBox="1">
            <a:spLocks/>
          </p:cNvSpPr>
          <p:nvPr/>
        </p:nvSpPr>
        <p:spPr>
          <a:xfrm>
            <a:off x="381000" y="1295400"/>
            <a:ext cx="11430000" cy="81253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dirty="0"/>
              <a:t>Let’s examine three use cases for leveraging an Azure Data Lake Store</a:t>
            </a:r>
          </a:p>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86" name="Freeform: Shape 85"/>
          <p:cNvSpPr/>
          <p:nvPr/>
        </p:nvSpPr>
        <p:spPr>
          <a:xfrm>
            <a:off x="380999" y="1930400"/>
            <a:ext cx="3538116" cy="1412585"/>
          </a:xfrm>
          <a:custGeom>
            <a:avLst/>
            <a:gdLst>
              <a:gd name="connsiteX0" fmla="*/ 0 w 3538116"/>
              <a:gd name="connsiteY0" fmla="*/ 0 h 1412585"/>
              <a:gd name="connsiteX1" fmla="*/ 3189225 w 3538116"/>
              <a:gd name="connsiteY1" fmla="*/ 0 h 1412585"/>
              <a:gd name="connsiteX2" fmla="*/ 3538116 w 3538116"/>
              <a:gd name="connsiteY2" fmla="*/ 1412585 h 1412585"/>
              <a:gd name="connsiteX3" fmla="*/ 0 w 353811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538116" h="1412585">
                <a:moveTo>
                  <a:pt x="0" y="0"/>
                </a:moveTo>
                <a:lnTo>
                  <a:pt x="3189225" y="0"/>
                </a:lnTo>
                <a:lnTo>
                  <a:pt x="3538116" y="1412585"/>
                </a:lnTo>
                <a:lnTo>
                  <a:pt x="0" y="14125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r>
              <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Modern Data Warehouse</a:t>
            </a:r>
          </a:p>
        </p:txBody>
      </p:sp>
      <p:sp>
        <p:nvSpPr>
          <p:cNvPr id="87" name="Freeform: Shape 86"/>
          <p:cNvSpPr/>
          <p:nvPr/>
        </p:nvSpPr>
        <p:spPr>
          <a:xfrm>
            <a:off x="380999" y="3459307"/>
            <a:ext cx="3915736" cy="1412585"/>
          </a:xfrm>
          <a:custGeom>
            <a:avLst/>
            <a:gdLst>
              <a:gd name="connsiteX0" fmla="*/ 0 w 3915736"/>
              <a:gd name="connsiteY0" fmla="*/ 0 h 1412585"/>
              <a:gd name="connsiteX1" fmla="*/ 3566846 w 3915736"/>
              <a:gd name="connsiteY1" fmla="*/ 0 h 1412585"/>
              <a:gd name="connsiteX2" fmla="*/ 3915736 w 3915736"/>
              <a:gd name="connsiteY2" fmla="*/ 1412585 h 1412585"/>
              <a:gd name="connsiteX3" fmla="*/ 0 w 391573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915736" h="1412585">
                <a:moveTo>
                  <a:pt x="0" y="0"/>
                </a:moveTo>
                <a:lnTo>
                  <a:pt x="3566846" y="0"/>
                </a:lnTo>
                <a:lnTo>
                  <a:pt x="3915736" y="1412585"/>
                </a:lnTo>
                <a:lnTo>
                  <a:pt x="0" y="141258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r>
              <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Advanced Analytics</a:t>
            </a:r>
          </a:p>
        </p:txBody>
      </p:sp>
      <p:sp>
        <p:nvSpPr>
          <p:cNvPr id="88" name="Freeform: Shape 87"/>
          <p:cNvSpPr/>
          <p:nvPr/>
        </p:nvSpPr>
        <p:spPr>
          <a:xfrm>
            <a:off x="380999" y="4988215"/>
            <a:ext cx="4293357" cy="1412585"/>
          </a:xfrm>
          <a:custGeom>
            <a:avLst/>
            <a:gdLst>
              <a:gd name="connsiteX0" fmla="*/ 0 w 4293357"/>
              <a:gd name="connsiteY0" fmla="*/ 0 h 1412585"/>
              <a:gd name="connsiteX1" fmla="*/ 3944467 w 4293357"/>
              <a:gd name="connsiteY1" fmla="*/ 0 h 1412585"/>
              <a:gd name="connsiteX2" fmla="*/ 4293357 w 4293357"/>
              <a:gd name="connsiteY2" fmla="*/ 1412585 h 1412585"/>
              <a:gd name="connsiteX3" fmla="*/ 0 w 4293357"/>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4293357" h="1412585">
                <a:moveTo>
                  <a:pt x="0" y="0"/>
                </a:moveTo>
                <a:lnTo>
                  <a:pt x="3944467" y="0"/>
                </a:lnTo>
                <a:lnTo>
                  <a:pt x="4293357" y="1412585"/>
                </a:lnTo>
                <a:lnTo>
                  <a:pt x="0" y="14125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r>
              <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Real Time Analytics</a:t>
            </a:r>
          </a:p>
        </p:txBody>
      </p:sp>
      <p:sp>
        <p:nvSpPr>
          <p:cNvPr id="103" name="Freeform: Shape 102"/>
          <p:cNvSpPr/>
          <p:nvPr/>
        </p:nvSpPr>
        <p:spPr>
          <a:xfrm>
            <a:off x="3690516" y="1930399"/>
            <a:ext cx="8120485" cy="1412586"/>
          </a:xfrm>
          <a:custGeom>
            <a:avLst/>
            <a:gdLst>
              <a:gd name="connsiteX0" fmla="*/ 0 w 8120485"/>
              <a:gd name="connsiteY0" fmla="*/ 0 h 1412586"/>
              <a:gd name="connsiteX1" fmla="*/ 424285 w 8120485"/>
              <a:gd name="connsiteY1" fmla="*/ 0 h 1412586"/>
              <a:gd name="connsiteX2" fmla="*/ 7345785 w 8120485"/>
              <a:gd name="connsiteY2" fmla="*/ 0 h 1412586"/>
              <a:gd name="connsiteX3" fmla="*/ 8120485 w 8120485"/>
              <a:gd name="connsiteY3" fmla="*/ 0 h 1412586"/>
              <a:gd name="connsiteX4" fmla="*/ 8120485 w 8120485"/>
              <a:gd name="connsiteY4" fmla="*/ 1412586 h 1412586"/>
              <a:gd name="connsiteX5" fmla="*/ 346786 w 8120485"/>
              <a:gd name="connsiteY5" fmla="*/ 1412586 h 1412586"/>
              <a:gd name="connsiteX6" fmla="*/ 0 w 8120485"/>
              <a:gd name="connsiteY6" fmla="*/ 0 h 141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85" h="1412586">
                <a:moveTo>
                  <a:pt x="0" y="0"/>
                </a:moveTo>
                <a:lnTo>
                  <a:pt x="424285" y="0"/>
                </a:lnTo>
                <a:lnTo>
                  <a:pt x="7345785" y="0"/>
                </a:lnTo>
                <a:lnTo>
                  <a:pt x="8120485" y="0"/>
                </a:lnTo>
                <a:lnTo>
                  <a:pt x="8120485" y="1412586"/>
                </a:lnTo>
                <a:lnTo>
                  <a:pt x="346786" y="14125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rgbClr val="505050"/>
                </a:solidFill>
                <a:cs typeface="Segoe UI Light" panose="020B0502040204020203" pitchFamily="34" charset="0"/>
              </a:rPr>
              <a:t>This architecture sees Azure Data Lake Storage at the heart of the solution for a modern data warehouse. Using Azure Data Factory to ingest data into the Data Lake from a business application, and predictive models built in Azure Databricks.</a:t>
            </a: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100" name="Freeform: Shape 99"/>
          <p:cNvSpPr/>
          <p:nvPr/>
        </p:nvSpPr>
        <p:spPr>
          <a:xfrm>
            <a:off x="4065858" y="3459307"/>
            <a:ext cx="7745142" cy="1412585"/>
          </a:xfrm>
          <a:custGeom>
            <a:avLst/>
            <a:gdLst>
              <a:gd name="connsiteX0" fmla="*/ 0 w 7745142"/>
              <a:gd name="connsiteY0" fmla="*/ 0 h 1412585"/>
              <a:gd name="connsiteX1" fmla="*/ 7745142 w 7745142"/>
              <a:gd name="connsiteY1" fmla="*/ 0 h 1412585"/>
              <a:gd name="connsiteX2" fmla="*/ 7745142 w 7745142"/>
              <a:gd name="connsiteY2" fmla="*/ 1412585 h 1412585"/>
              <a:gd name="connsiteX3" fmla="*/ 346786 w 7745142"/>
              <a:gd name="connsiteY3" fmla="*/ 1412585 h 1412585"/>
              <a:gd name="connsiteX4" fmla="*/ 0 w 7745142"/>
              <a:gd name="connsiteY4" fmla="*/ 0 h 14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142" h="1412585">
                <a:moveTo>
                  <a:pt x="0" y="0"/>
                </a:moveTo>
                <a:lnTo>
                  <a:pt x="7745142" y="0"/>
                </a:lnTo>
                <a:lnTo>
                  <a:pt x="7745142"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rgbClr val="505050"/>
                </a:solidFill>
                <a:ea typeface="Segoe UI" pitchFamily="34" charset="0"/>
                <a:cs typeface="Segoe UI Light" panose="020B0502040204020203" pitchFamily="34" charset="0"/>
              </a:rPr>
              <a:t>In this solution, Azure Data factory is transferring terabytes of web logs from a web server to the Data Lake on an hourly basis. This data is provided as features to the predictive model in Azure Databricks, which is then trained and scored. The result of the model is then distributed globally using Azure Cosmos DB, that an application uses.</a:t>
            </a:r>
            <a:endParaRPr kumimoji="0" lang="en-IN" sz="1765" b="0" i="0" u="none" strike="noStrike" kern="0" cap="none" spc="0" normalizeH="0" baseline="0" noProof="0" dirty="0">
              <a:ln>
                <a:noFill/>
              </a:ln>
              <a:solidFill>
                <a:srgbClr val="505050"/>
              </a:solidFill>
              <a:effectLst/>
              <a:uLnTx/>
              <a:uFillTx/>
              <a:latin typeface="Segoe UI"/>
              <a:ea typeface="Segoe UI" pitchFamily="34" charset="0"/>
              <a:cs typeface="Segoe UI Light" panose="020B0502040204020203" pitchFamily="34" charset="0"/>
            </a:endParaRPr>
          </a:p>
        </p:txBody>
      </p:sp>
      <p:sp>
        <p:nvSpPr>
          <p:cNvPr id="97" name="Freeform: Shape 96"/>
          <p:cNvSpPr/>
          <p:nvPr/>
        </p:nvSpPr>
        <p:spPr>
          <a:xfrm>
            <a:off x="4441200" y="4988214"/>
            <a:ext cx="7369800" cy="1412585"/>
          </a:xfrm>
          <a:custGeom>
            <a:avLst/>
            <a:gdLst>
              <a:gd name="connsiteX0" fmla="*/ 0 w 7369800"/>
              <a:gd name="connsiteY0" fmla="*/ 0 h 1412585"/>
              <a:gd name="connsiteX1" fmla="*/ 7369800 w 7369800"/>
              <a:gd name="connsiteY1" fmla="*/ 0 h 1412585"/>
              <a:gd name="connsiteX2" fmla="*/ 7369800 w 7369800"/>
              <a:gd name="connsiteY2" fmla="*/ 1412584 h 1412585"/>
              <a:gd name="connsiteX3" fmla="*/ 843087 w 7369800"/>
              <a:gd name="connsiteY3" fmla="*/ 1412584 h 1412585"/>
              <a:gd name="connsiteX4" fmla="*/ 843087 w 7369800"/>
              <a:gd name="connsiteY4" fmla="*/ 1412585 h 1412585"/>
              <a:gd name="connsiteX5" fmla="*/ 346786 w 7369800"/>
              <a:gd name="connsiteY5" fmla="*/ 1412585 h 1412585"/>
              <a:gd name="connsiteX6" fmla="*/ 0 w 7369800"/>
              <a:gd name="connsiteY6" fmla="*/ 0 h 14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9800" h="1412585">
                <a:moveTo>
                  <a:pt x="0" y="0"/>
                </a:moveTo>
                <a:lnTo>
                  <a:pt x="7369800" y="0"/>
                </a:lnTo>
                <a:lnTo>
                  <a:pt x="7369800" y="1412584"/>
                </a:lnTo>
                <a:lnTo>
                  <a:pt x="843087" y="1412584"/>
                </a:lnTo>
                <a:lnTo>
                  <a:pt x="843087"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rgbClr val="505050"/>
                </a:solidFill>
                <a:ea typeface="Segoe UI" pitchFamily="34" charset="0"/>
                <a:cs typeface="Segoe UI Light" panose="020B0502040204020203" pitchFamily="34" charset="0"/>
              </a:rPr>
              <a:t>In this architecture, there are two ingestion streams. Azure Data Factory is used to ingest the summary files that are generated when the HGV engine is turned off. Apache Kafka provides the real-time ingestion engine for the telemetry data. Both data streams are stored in Data Lake store for use in the future.</a:t>
            </a:r>
            <a:endParaRPr kumimoji="0" lang="en-IN" sz="1765" b="0" i="0" u="none" strike="noStrike" kern="0" cap="none" spc="0" normalizeH="0" baseline="0" noProof="0" dirty="0">
              <a:ln>
                <a:noFill/>
              </a:ln>
              <a:solidFill>
                <a:srgbClr val="505050"/>
              </a:solidFill>
              <a:effectLst/>
              <a:uLnTx/>
              <a:uFillTx/>
              <a:latin typeface="Segoe UI"/>
              <a:ea typeface="Segoe UI" pitchFamily="34" charset="0"/>
              <a:cs typeface="Segoe UI Light" panose="020B0502040204020203" pitchFamily="34" charset="0"/>
            </a:endParaRPr>
          </a:p>
        </p:txBody>
      </p:sp>
    </p:spTree>
    <p:extLst>
      <p:ext uri="{BB962C8B-B14F-4D97-AF65-F5344CB8AC3E}">
        <p14:creationId xmlns:p14="http://schemas.microsoft.com/office/powerpoint/2010/main" val="105940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5084469"/>
          </a:xfrm>
        </p:spPr>
        <p:txBody>
          <a:bodyPr/>
          <a:lstStyle/>
          <a:p>
            <a:r>
              <a:rPr lang="en-US" dirty="0"/>
              <a:t>Q01 – Mike is creating an Azure Data Lake Storage Gen 2 account. He must configure this account to be able to processes analytical data workloads for best performance. Which option should he configure when creating the storage account?</a:t>
            </a:r>
          </a:p>
          <a:p>
            <a:r>
              <a:rPr lang="en-GB" b="1" dirty="0"/>
              <a:t>A01 – </a:t>
            </a:r>
            <a:r>
              <a:rPr lang="en-US" b="1" dirty="0"/>
              <a:t>On the Advanced tab, set the Hierarchical Namespace to enabled</a:t>
            </a:r>
          </a:p>
          <a:p>
            <a:pPr marL="0" lvl="0" indent="0">
              <a:buNone/>
            </a:pPr>
            <a:endParaRPr lang="en-GB" dirty="0"/>
          </a:p>
          <a:p>
            <a:r>
              <a:rPr lang="en-US" dirty="0"/>
              <a:t>Q02 - In which phase of big data processing is Azure Data Lake Storage located?</a:t>
            </a:r>
          </a:p>
          <a:p>
            <a:pPr lvl="0"/>
            <a:r>
              <a:rPr lang="en-GB" b="1" dirty="0"/>
              <a:t>A02 – Store</a:t>
            </a:r>
            <a:br>
              <a:rPr lang="en-GB" dirty="0"/>
            </a:br>
            <a:endParaRPr lang="en-GB" dirty="0"/>
          </a:p>
        </p:txBody>
      </p:sp>
    </p:spTree>
    <p:extLst>
      <p:ext uri="{BB962C8B-B14F-4D97-AF65-F5344CB8AC3E}">
        <p14:creationId xmlns:p14="http://schemas.microsoft.com/office/powerpoint/2010/main" val="153394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5114670" cy="2462213"/>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04</a:t>
            </a:r>
          </a:p>
          <a:p>
            <a:pPr>
              <a:defRPr/>
            </a:pPr>
            <a:r>
              <a:rPr lang="en-US" sz="4000" dirty="0">
                <a:solidFill>
                  <a:schemeClr val="accent1"/>
                </a:solidFill>
                <a:latin typeface="Segoe UI Semibold"/>
              </a:rPr>
              <a:t>Upload data into </a:t>
            </a:r>
          </a:p>
          <a:p>
            <a:pPr>
              <a:defRPr/>
            </a:pPr>
            <a:r>
              <a:rPr lang="en-US" sz="4000" dirty="0">
                <a:solidFill>
                  <a:schemeClr val="accent1"/>
                </a:solidFill>
                <a:latin typeface="Segoe UI Semibold"/>
              </a:rPr>
              <a:t>Azure Data Lake Store</a:t>
            </a:r>
          </a:p>
          <a:p>
            <a:pPr marL="0" marR="0" lvl="0" indent="0" defTabSz="914367" rtl="0" eaLnBrk="1" fontAlgn="auto" latinLnBrk="0" hangingPunct="1">
              <a:lnSpc>
                <a:spcPct val="100000"/>
              </a:lnSpc>
              <a:spcBef>
                <a:spcPts val="0"/>
              </a:spcBef>
              <a:spcAft>
                <a:spcPts val="0"/>
              </a:spcAft>
              <a:buClrTx/>
              <a:buSzTx/>
              <a:buFontTx/>
              <a:buNone/>
              <a:tabLst/>
              <a:defRPr/>
            </a:pPr>
            <a:endParaRPr lang="en-US" sz="4000" dirty="0">
              <a:solidFill>
                <a:schemeClr val="accent1"/>
              </a:solidFill>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93872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2843855"/>
          </a:xfrm>
        </p:spPr>
        <p:txBody>
          <a:bodyPr/>
          <a:lstStyle/>
          <a:p>
            <a:r>
              <a:rPr lang="en-GB" dirty="0"/>
              <a:t>Create an Azure Data Lake Gen2 Store using PowerShell</a:t>
            </a:r>
          </a:p>
          <a:p>
            <a:r>
              <a:rPr lang="en-GB" dirty="0"/>
              <a:t>Upload data into the Data Lake Storage Gen2 using Azure Storage Explorer</a:t>
            </a:r>
          </a:p>
          <a:p>
            <a:r>
              <a:rPr lang="en-GB" dirty="0"/>
              <a:t>Copy data from an Azure Data Lake Store Gen1 to an Azure Data Lake Store Gen2</a:t>
            </a:r>
          </a:p>
          <a:p>
            <a:pPr marL="0" indent="0">
              <a:buNone/>
            </a:pPr>
            <a:endParaRPr lang="en-US" dirty="0"/>
          </a:p>
        </p:txBody>
      </p:sp>
    </p:spTree>
    <p:extLst>
      <p:ext uri="{BB962C8B-B14F-4D97-AF65-F5344CB8AC3E}">
        <p14:creationId xmlns:p14="http://schemas.microsoft.com/office/powerpoint/2010/main" val="35963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477328"/>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Create a Azure</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Data Lake Store (Gen II)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using PowerShell.</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E7217A1B-0BAB-4024-93CF-72AF738DD3DA}"/>
              </a:ext>
            </a:extLst>
          </p:cNvPr>
          <p:cNvPicPr>
            <a:picLocks noChangeAspect="1"/>
          </p:cNvPicPr>
          <p:nvPr/>
        </p:nvPicPr>
        <p:blipFill>
          <a:blip r:embed="rId3"/>
          <a:stretch>
            <a:fillRect/>
          </a:stretch>
        </p:blipFill>
        <p:spPr>
          <a:xfrm>
            <a:off x="5294264" y="1378729"/>
            <a:ext cx="6896150" cy="4100542"/>
          </a:xfrm>
          <a:prstGeom prst="rect">
            <a:avLst/>
          </a:prstGeom>
        </p:spPr>
      </p:pic>
    </p:spTree>
    <p:extLst>
      <p:ext uri="{BB962C8B-B14F-4D97-AF65-F5344CB8AC3E}">
        <p14:creationId xmlns:p14="http://schemas.microsoft.com/office/powerpoint/2010/main" val="139375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72571" y="2831669"/>
            <a:ext cx="4902199" cy="1015663"/>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Uploading data with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Azure Storage Explorer</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5" name="Picture 4">
            <a:extLst>
              <a:ext uri="{FF2B5EF4-FFF2-40B4-BE49-F238E27FC236}">
                <a16:creationId xmlns:a16="http://schemas.microsoft.com/office/drawing/2014/main" id="{3704ABD3-D7A7-4CA5-993C-EB947FFC8736}"/>
              </a:ext>
            </a:extLst>
          </p:cNvPr>
          <p:cNvPicPr>
            <a:picLocks noChangeAspect="1"/>
          </p:cNvPicPr>
          <p:nvPr/>
        </p:nvPicPr>
        <p:blipFill>
          <a:blip r:embed="rId3"/>
          <a:stretch>
            <a:fillRect/>
          </a:stretch>
        </p:blipFill>
        <p:spPr>
          <a:xfrm>
            <a:off x="4617622" y="1088975"/>
            <a:ext cx="7481609" cy="4560503"/>
          </a:xfrm>
          <a:prstGeom prst="rect">
            <a:avLst/>
          </a:prstGeom>
        </p:spPr>
      </p:pic>
    </p:spTree>
    <p:extLst>
      <p:ext uri="{BB962C8B-B14F-4D97-AF65-F5344CB8AC3E}">
        <p14:creationId xmlns:p14="http://schemas.microsoft.com/office/powerpoint/2010/main" val="247765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72571" y="2831669"/>
            <a:ext cx="4902199" cy="1938992"/>
          </a:xfrm>
          <a:prstGeom prst="rect">
            <a:avLst/>
          </a:prstGeom>
        </p:spPr>
        <p:txBody>
          <a:bodyPr wrap="square">
            <a:spAutoFit/>
          </a:bodyPr>
          <a:lstStyle/>
          <a:p>
            <a:pPr defTabSz="1088105">
              <a:defRPr/>
            </a:pPr>
            <a:r>
              <a:rPr lang="en-GB" sz="3000" kern="0" dirty="0">
                <a:solidFill>
                  <a:prstClr val="white"/>
                </a:solidFill>
                <a:latin typeface="Segoe UI Light"/>
              </a:rPr>
              <a:t>Copy data from an Azure Data Lake Store Gen1 to an Azure Data Lake Store Gen2</a:t>
            </a:r>
          </a:p>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F06DCF7A-D6D5-4FC6-AC59-67DFC4542D0A}"/>
              </a:ext>
            </a:extLst>
          </p:cNvPr>
          <p:cNvPicPr>
            <a:picLocks noChangeAspect="1"/>
          </p:cNvPicPr>
          <p:nvPr/>
        </p:nvPicPr>
        <p:blipFill>
          <a:blip r:embed="rId3"/>
          <a:stretch>
            <a:fillRect/>
          </a:stretch>
        </p:blipFill>
        <p:spPr>
          <a:xfrm>
            <a:off x="5430398" y="1642426"/>
            <a:ext cx="8874551" cy="3692545"/>
          </a:xfrm>
          <a:prstGeom prst="rect">
            <a:avLst/>
          </a:prstGeom>
        </p:spPr>
      </p:pic>
    </p:spTree>
    <p:extLst>
      <p:ext uri="{BB962C8B-B14F-4D97-AF65-F5344CB8AC3E}">
        <p14:creationId xmlns:p14="http://schemas.microsoft.com/office/powerpoint/2010/main" val="310492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4222694"/>
          </a:xfrm>
        </p:spPr>
        <p:txBody>
          <a:bodyPr/>
          <a:lstStyle/>
          <a:p>
            <a:r>
              <a:rPr lang="en-US" dirty="0"/>
              <a:t>Q01 – Contoso has a Data Lake Storage Account (Gen 2). Which tool would be the most appropriate tool to perform a one time without the installation or configuration of a tool to upload of a single file?</a:t>
            </a:r>
          </a:p>
          <a:p>
            <a:r>
              <a:rPr lang="en-GB" b="1" dirty="0"/>
              <a:t>A01 – Azure Portal</a:t>
            </a:r>
          </a:p>
          <a:p>
            <a:pPr lvl="0"/>
            <a:endParaRPr lang="en-GB" dirty="0"/>
          </a:p>
          <a:p>
            <a:r>
              <a:rPr lang="en-US" dirty="0"/>
              <a:t>Q02 - Contoso has a Data Lake Storage Account (Gen 2). Which tool would be the most appropriate tool to perform a movement of hundreds of files from Amazon S3 to Azure Data Lake Storage ?</a:t>
            </a:r>
          </a:p>
          <a:p>
            <a:r>
              <a:rPr lang="en-GB" b="1" dirty="0"/>
              <a:t>A02 – Azure Data Factory</a:t>
            </a:r>
          </a:p>
        </p:txBody>
      </p:sp>
    </p:spTree>
    <p:extLst>
      <p:ext uri="{BB962C8B-B14F-4D97-AF65-F5344CB8AC3E}">
        <p14:creationId xmlns:p14="http://schemas.microsoft.com/office/powerpoint/2010/main" val="126155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982081"/>
          </a:xfrm>
        </p:spPr>
        <p:txBody>
          <a:bodyPr/>
          <a:lstStyle/>
          <a:p>
            <a:r>
              <a:rPr lang="en-US" dirty="0"/>
              <a:t>L01 – Choose a data storage approach in Azure</a:t>
            </a:r>
          </a:p>
          <a:p>
            <a:r>
              <a:rPr lang="en-US" dirty="0"/>
              <a:t>L02 - Create an Azure Storage Account</a:t>
            </a:r>
          </a:p>
          <a:p>
            <a:r>
              <a:rPr lang="en-US" dirty="0"/>
              <a:t>L03 - Explain Azure Data Lake Storage</a:t>
            </a:r>
          </a:p>
          <a:p>
            <a:r>
              <a:rPr lang="en-US" dirty="0"/>
              <a:t>L04 - Upload data into Azure Data Lake Store</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Working with Data Storage</a:t>
            </a:r>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overview</a:t>
            </a:r>
          </a:p>
        </p:txBody>
      </p:sp>
      <p:sp>
        <p:nvSpPr>
          <p:cNvPr id="6" name="Text Placeholder 5"/>
          <p:cNvSpPr>
            <a:spLocks noGrp="1"/>
          </p:cNvSpPr>
          <p:nvPr>
            <p:ph type="body" sz="quarter" idx="10"/>
          </p:nvPr>
        </p:nvSpPr>
        <p:spPr>
          <a:xfrm>
            <a:off x="471466" y="1108734"/>
            <a:ext cx="11018520" cy="2099036"/>
          </a:xfrm>
        </p:spPr>
        <p:txBody>
          <a:bodyPr/>
          <a:lstStyle/>
          <a:p>
            <a:pPr marL="0" indent="0">
              <a:buNone/>
            </a:pPr>
            <a:r>
              <a:rPr lang="en-US" sz="2200" dirty="0"/>
              <a:t>In this lab, the students will be able to determine the appropriate storage type to implement against a given set of business and technical requirements. They will be able to create Azure storage accounts and Data Lake Storage account and explain the difference between Data Lake Storage version 1 and version 2. They will also be able to demonstrate how to perform data loads into the data storage of choice.</a:t>
            </a:r>
          </a:p>
          <a:p>
            <a:pPr marL="0" indent="0">
              <a:buNone/>
            </a:pPr>
            <a:endParaRPr lang="en-US" sz="2200" dirty="0"/>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Lab objectives</a:t>
            </a:r>
          </a:p>
        </p:txBody>
      </p:sp>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After completing this lab, you will be able to:</a:t>
            </a:r>
            <a:br>
              <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685800" lvl="1" indent="-457200">
              <a:buFont typeface="+mj-lt"/>
              <a:buAutoNum type="arabicPeriod"/>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Choose a data storage approach in Azure</a:t>
            </a:r>
          </a:p>
          <a:p>
            <a:pPr marL="685800" lvl="1" indent="-457200">
              <a:buFont typeface="+mj-lt"/>
              <a:buAutoNum type="arabicPeriod"/>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Create an Azure Storage Account</a:t>
            </a:r>
          </a:p>
          <a:p>
            <a:pPr marL="685800" lvl="1" indent="-457200">
              <a:buFont typeface="+mj-lt"/>
              <a:buAutoNum type="arabicPeriod"/>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Explain Azure Data Lake Storage</a:t>
            </a:r>
          </a:p>
          <a:p>
            <a:pPr marL="685800" lvl="1" indent="-457200">
              <a:buFont typeface="+mj-lt"/>
              <a:buAutoNum type="arabicPeriod"/>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Upload data into Azure Data Lake</a:t>
            </a: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4684359"/>
          </a:xfrm>
        </p:spPr>
        <p:txBody>
          <a:bodyPr/>
          <a:lstStyle/>
          <a:p>
            <a:pPr marL="0" indent="0">
              <a:buNone/>
            </a:pPr>
            <a:r>
              <a:rPr lang="en-US" sz="1700" dirty="0"/>
              <a:t>You have been hired as a Senior Data Engineer to implement a technology solution that is part of a digital transformation project. The organization is migrating an Internet Information Services (IIS) that hosts the company website to Azure. The developers are in the process of transferring the web application and its logic to Azure Web Apps and they have asked you to prepare a data store for them that can be used to host the static images that are used on the website.</a:t>
            </a:r>
          </a:p>
          <a:p>
            <a:pPr marL="0" indent="0">
              <a:buNone/>
            </a:pPr>
            <a:br>
              <a:rPr lang="en-US" sz="1700" dirty="0"/>
            </a:br>
            <a:r>
              <a:rPr lang="en-US" sz="1700" dirty="0"/>
              <a:t>In addition, the information services department have informed you that their team is expanding and that they will soon be joined by data scientists that will start the process of building a predictive analytics solution. You have been asked to set up a solution that will be used to host the production environment of their work. In the first instance, you will asses what is the appropriate storage tier to create for the solution.</a:t>
            </a:r>
          </a:p>
          <a:p>
            <a:pPr marL="0" indent="0">
              <a:buNone/>
            </a:pPr>
            <a:br>
              <a:rPr lang="en-US" sz="1700" dirty="0"/>
            </a:br>
            <a:r>
              <a:rPr lang="en-US" sz="1700" dirty="0"/>
              <a:t>At the end of this work, you will have:</a:t>
            </a:r>
          </a:p>
          <a:p>
            <a:pPr marL="228600" lvl="1" indent="0">
              <a:buNone/>
            </a:pPr>
            <a:br>
              <a:rPr lang="en-US" sz="900" dirty="0"/>
            </a:br>
            <a:r>
              <a:rPr lang="en-US" sz="1700" dirty="0">
                <a:latin typeface="Segoe UI Semilight" panose="020B0402040204020203" pitchFamily="34" charset="0"/>
                <a:cs typeface="Segoe UI Semilight" panose="020B0402040204020203" pitchFamily="34" charset="0"/>
              </a:rPr>
              <a:t>1. Choose a data storage approach in Azure</a:t>
            </a:r>
          </a:p>
          <a:p>
            <a:pPr marL="228600" lvl="1" indent="0">
              <a:buNone/>
            </a:pPr>
            <a:r>
              <a:rPr lang="en-US" sz="1700" dirty="0">
                <a:latin typeface="Segoe UI Semilight" panose="020B0402040204020203" pitchFamily="34" charset="0"/>
                <a:cs typeface="Segoe UI Semilight" panose="020B0402040204020203" pitchFamily="34" charset="0"/>
              </a:rPr>
              <a:t>2. Create an Azure Storage Account</a:t>
            </a:r>
          </a:p>
          <a:p>
            <a:pPr marL="228600" lvl="1" indent="0">
              <a:buNone/>
            </a:pPr>
            <a:r>
              <a:rPr lang="en-US" sz="1700" dirty="0">
                <a:latin typeface="Segoe UI Semilight" panose="020B0402040204020203" pitchFamily="34" charset="0"/>
                <a:cs typeface="Segoe UI Semilight" panose="020B0402040204020203" pitchFamily="34" charset="0"/>
              </a:rPr>
              <a:t>3. Explain Azure Data Lake Storage</a:t>
            </a:r>
          </a:p>
          <a:p>
            <a:pPr marL="228600" lvl="1" indent="0">
              <a:buNone/>
            </a:pPr>
            <a:r>
              <a:rPr lang="en-US" sz="1700" dirty="0">
                <a:latin typeface="Segoe UI Semilight" panose="020B0402040204020203" pitchFamily="34" charset="0"/>
                <a:cs typeface="Segoe UI Semilight" panose="020B0402040204020203" pitchFamily="34" charset="0"/>
              </a:rPr>
              <a:t>4. Upload data into Azure Data Lake</a:t>
            </a:r>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4567404"/>
          </a:xfrm>
        </p:spPr>
        <p:txBody>
          <a:bodyPr/>
          <a:lstStyle/>
          <a:p>
            <a:pPr lvl="0"/>
            <a:r>
              <a:rPr lang="en-US" dirty="0"/>
              <a:t>Exercise 1 – </a:t>
            </a:r>
            <a:r>
              <a:rPr lang="en-GB" dirty="0"/>
              <a:t>Why did you select the option to store the image files? </a:t>
            </a:r>
            <a:br>
              <a:rPr lang="en-GB" dirty="0"/>
            </a:br>
            <a:endParaRPr lang="en-GB" dirty="0"/>
          </a:p>
          <a:p>
            <a:pPr lvl="0"/>
            <a:r>
              <a:rPr lang="en-US" dirty="0"/>
              <a:t>Exercise 2 – Apart from the Azure Portal, are there other methods to automate the deployment of storage accounts?</a:t>
            </a:r>
            <a:br>
              <a:rPr lang="en-US" dirty="0"/>
            </a:br>
            <a:endParaRPr lang="en-US" dirty="0"/>
          </a:p>
          <a:p>
            <a:pPr lvl="0"/>
            <a:r>
              <a:rPr lang="en-US" dirty="0"/>
              <a:t>Exercise 3 – How is the storage structure of Data Lake Storage Gen II different to Storage Accounts? </a:t>
            </a:r>
            <a:br>
              <a:rPr lang="en-US" dirty="0"/>
            </a:br>
            <a:endParaRPr lang="en-US" dirty="0"/>
          </a:p>
          <a:p>
            <a:pPr lvl="0"/>
            <a:r>
              <a:rPr lang="en-US" dirty="0"/>
              <a:t>Exercise 4 – Where in the Azure Portal would you find Microsoft Azure Storage Explorer?</a:t>
            </a:r>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consider watching </a:t>
            </a:r>
            <a:r>
              <a:rPr lang="en-US" dirty="0">
                <a:hlinkClick r:id="rId4"/>
              </a:rPr>
              <a:t>this video with James Baker and Lara Rubbelke that provides an overview of the enhancements of Azure Data Lake Storage Gen2</a:t>
            </a:r>
            <a:endParaRPr lang="en-US" dirty="0"/>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r>
              <a:rPr lang="en-US" dirty="0"/>
              <a:t>- A data storage approach in Azure</a:t>
            </a:r>
          </a:p>
          <a:p>
            <a:r>
              <a:rPr lang="en-US" dirty="0"/>
              <a:t>- How to create an Azure Storage Account</a:t>
            </a:r>
          </a:p>
          <a:p>
            <a:r>
              <a:rPr lang="en-US" dirty="0"/>
              <a:t>- How Azure Data Lake Storage Gen2 works</a:t>
            </a:r>
          </a:p>
          <a:p>
            <a:r>
              <a:rPr lang="en-US" dirty="0"/>
              <a:t>- How to upload data into Azure Data Lake</a:t>
            </a: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5334987" cy="2462213"/>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01</a:t>
            </a:r>
          </a:p>
          <a:p>
            <a:pPr>
              <a:defRPr/>
            </a:pPr>
            <a:r>
              <a:rPr lang="en-US" sz="4000" dirty="0">
                <a:solidFill>
                  <a:schemeClr val="accent1"/>
                </a:solidFill>
                <a:latin typeface="Segoe UI Semibold"/>
              </a:rPr>
              <a:t>Choose a data storage </a:t>
            </a:r>
          </a:p>
          <a:p>
            <a:pPr>
              <a:defRPr/>
            </a:pPr>
            <a:r>
              <a:rPr lang="en-US" sz="4000" dirty="0">
                <a:solidFill>
                  <a:schemeClr val="accent1"/>
                </a:solidFill>
                <a:latin typeface="Segoe UI Semibold"/>
              </a:rPr>
              <a:t>approach in Azure</a:t>
            </a:r>
          </a:p>
          <a:p>
            <a:pPr marL="0" marR="0" lvl="0" indent="0"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947952"/>
          </a:xfrm>
        </p:spPr>
        <p:txBody>
          <a:bodyPr/>
          <a:lstStyle/>
          <a:p>
            <a:r>
              <a:rPr lang="en-US" dirty="0"/>
              <a:t>The Benefits of using Azure to store data</a:t>
            </a:r>
          </a:p>
          <a:p>
            <a:r>
              <a:rPr lang="en-US" dirty="0"/>
              <a:t>Compare Azure data storage with on-premises storage</a:t>
            </a:r>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screen">
            <a:extLst>
              <a:ext uri="{28A0092B-C50C-407E-A947-70E740481C1C}">
                <a14:useLocalDpi xmlns:a14="http://schemas.microsoft.com/office/drawing/2010/main"/>
              </a:ext>
            </a:extLst>
          </a:blip>
          <a:srcRect l="-56" t="2850"/>
          <a:stretch/>
        </p:blipFill>
        <p:spPr>
          <a:xfrm>
            <a:off x="0" y="0"/>
            <a:ext cx="12197150" cy="6857514"/>
          </a:xfrm>
          <a:prstGeom prst="rect">
            <a:avLst/>
          </a:prstGeom>
        </p:spPr>
      </p:pic>
      <p:sp>
        <p:nvSpPr>
          <p:cNvPr id="6" name="Rectangle 5"/>
          <p:cNvSpPr/>
          <p:nvPr/>
        </p:nvSpPr>
        <p:spPr>
          <a:xfrm>
            <a:off x="0" y="-104836"/>
            <a:ext cx="12211050" cy="6858002"/>
          </a:xfrm>
          <a:prstGeom prst="rect">
            <a:avLst/>
          </a:prstGeom>
          <a:gradFill>
            <a:gsLst>
              <a:gs pos="0">
                <a:schemeClr val="tx2">
                  <a:lumMod val="75000"/>
                </a:schemeClr>
              </a:gs>
              <a:gs pos="81000">
                <a:schemeClr val="tx2">
                  <a:lumMod val="100000"/>
                  <a:alpha val="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23" name="Title 22"/>
          <p:cNvSpPr>
            <a:spLocks noGrp="1"/>
          </p:cNvSpPr>
          <p:nvPr>
            <p:ph type="title"/>
          </p:nvPr>
        </p:nvSpPr>
        <p:spPr>
          <a:xfrm>
            <a:off x="588263" y="457200"/>
            <a:ext cx="11018520" cy="615553"/>
          </a:xfrm>
        </p:spPr>
        <p:txBody>
          <a:bodyPr/>
          <a:lstStyle/>
          <a:p>
            <a:r>
              <a:rPr lang="en-US" sz="4000" dirty="0">
                <a:solidFill>
                  <a:schemeClr val="bg1"/>
                </a:solidFill>
              </a:rPr>
              <a:t>Benefits of using Azure to store data</a:t>
            </a:r>
          </a:p>
        </p:txBody>
      </p:sp>
      <p:sp>
        <p:nvSpPr>
          <p:cNvPr id="21" name="TextBox 20"/>
          <p:cNvSpPr txBox="1">
            <a:spLocks noChangeAspect="1"/>
          </p:cNvSpPr>
          <p:nvPr/>
        </p:nvSpPr>
        <p:spPr>
          <a:xfrm>
            <a:off x="6749712" y="190127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Encryption </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Capabilities</a:t>
            </a:r>
          </a:p>
        </p:txBody>
      </p:sp>
      <p:sp>
        <p:nvSpPr>
          <p:cNvPr id="13" name="TextBox 12"/>
          <p:cNvSpPr txBox="1">
            <a:spLocks noChangeAspect="1"/>
          </p:cNvSpPr>
          <p:nvPr/>
        </p:nvSpPr>
        <p:spPr>
          <a:xfrm>
            <a:off x="3623304"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Global </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Replication</a:t>
            </a:r>
          </a:p>
        </p:txBody>
      </p:sp>
      <p:sp>
        <p:nvSpPr>
          <p:cNvPr id="8" name="TextBox 7"/>
          <p:cNvSpPr txBox="1">
            <a:spLocks noChangeAspect="1"/>
          </p:cNvSpPr>
          <p:nvPr/>
        </p:nvSpPr>
        <p:spPr>
          <a:xfrm>
            <a:off x="496896"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Automated</a:t>
            </a:r>
          </a:p>
          <a:p>
            <a:pPr marL="0" marR="0" lvl="0" indent="0" algn="ctr" defTabSz="896214" rtl="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Backup</a:t>
            </a:r>
            <a:endPar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4" name="TextBox 13">
            <a:extLst>
              <a:ext uri="{FF2B5EF4-FFF2-40B4-BE49-F238E27FC236}">
                <a16:creationId xmlns:a16="http://schemas.microsoft.com/office/drawing/2014/main" id="{2A70CF76-D67B-4D88-B857-CCFE73272BA2}"/>
              </a:ext>
            </a:extLst>
          </p:cNvPr>
          <p:cNvSpPr txBox="1">
            <a:spLocks noChangeAspect="1"/>
          </p:cNvSpPr>
          <p:nvPr/>
        </p:nvSpPr>
        <p:spPr>
          <a:xfrm>
            <a:off x="8182466" y="4254257"/>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Virtual Disks</a:t>
            </a:r>
          </a:p>
        </p:txBody>
      </p:sp>
      <p:sp>
        <p:nvSpPr>
          <p:cNvPr id="15" name="TextBox 14">
            <a:extLst>
              <a:ext uri="{FF2B5EF4-FFF2-40B4-BE49-F238E27FC236}">
                <a16:creationId xmlns:a16="http://schemas.microsoft.com/office/drawing/2014/main" id="{D05E3E29-E795-4881-BA96-5C33984EB76A}"/>
              </a:ext>
            </a:extLst>
          </p:cNvPr>
          <p:cNvSpPr txBox="1">
            <a:spLocks noChangeAspect="1"/>
          </p:cNvSpPr>
          <p:nvPr/>
        </p:nvSpPr>
        <p:spPr>
          <a:xfrm>
            <a:off x="2054166" y="4254257"/>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Support for </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Data Analytics</a:t>
            </a:r>
          </a:p>
        </p:txBody>
      </p:sp>
      <p:sp>
        <p:nvSpPr>
          <p:cNvPr id="10" name="TextBox 9">
            <a:extLst>
              <a:ext uri="{FF2B5EF4-FFF2-40B4-BE49-F238E27FC236}">
                <a16:creationId xmlns:a16="http://schemas.microsoft.com/office/drawing/2014/main" id="{360C1D76-B4CD-4F97-8D77-5E4611FC6014}"/>
              </a:ext>
            </a:extLst>
          </p:cNvPr>
          <p:cNvSpPr txBox="1">
            <a:spLocks noChangeAspect="1"/>
          </p:cNvSpPr>
          <p:nvPr/>
        </p:nvSpPr>
        <p:spPr>
          <a:xfrm>
            <a:off x="9595103" y="190127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Multiple </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Data Types</a:t>
            </a:r>
          </a:p>
        </p:txBody>
      </p:sp>
      <p:sp>
        <p:nvSpPr>
          <p:cNvPr id="11" name="TextBox 10">
            <a:extLst>
              <a:ext uri="{FF2B5EF4-FFF2-40B4-BE49-F238E27FC236}">
                <a16:creationId xmlns:a16="http://schemas.microsoft.com/office/drawing/2014/main" id="{0095D3F2-3A2B-4D29-83E8-7BBD4565BF10}"/>
              </a:ext>
            </a:extLst>
          </p:cNvPr>
          <p:cNvSpPr txBox="1">
            <a:spLocks noChangeAspect="1"/>
          </p:cNvSpPr>
          <p:nvPr/>
        </p:nvSpPr>
        <p:spPr>
          <a:xfrm>
            <a:off x="5173622" y="4254257"/>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Storage Tiers</a:t>
            </a:r>
          </a:p>
        </p:txBody>
      </p:sp>
    </p:spTree>
    <p:extLst>
      <p:ext uri="{BB962C8B-B14F-4D97-AF65-F5344CB8AC3E}">
        <p14:creationId xmlns:p14="http://schemas.microsoft.com/office/powerpoint/2010/main" val="337749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381000"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algn="ctr"/>
            <a:r>
              <a:rPr lang="en-GB" dirty="0"/>
              <a:t>On-premises storage requires up-front expenses. </a:t>
            </a:r>
            <a:r>
              <a:rPr lang="en-US" dirty="0"/>
              <a:t>Azure data storage provides a pay-as-you-go pricing model.</a:t>
            </a:r>
          </a:p>
        </p:txBody>
      </p:sp>
      <p:sp>
        <p:nvSpPr>
          <p:cNvPr id="32" name="Rectangle 31"/>
          <p:cNvSpPr/>
          <p:nvPr/>
        </p:nvSpPr>
        <p:spPr bwMode="auto">
          <a:xfrm>
            <a:off x="3262045"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algn="ctr"/>
            <a:r>
              <a:rPr lang="en-US" dirty="0"/>
              <a:t>Azure data storage provides backup, load balancing, disaster recovery, and data replication to ensure safety and high availability. This capability requires significant investment with on-premises solutions</a:t>
            </a:r>
          </a:p>
        </p:txBody>
      </p:sp>
      <p:sp>
        <p:nvSpPr>
          <p:cNvPr id="33" name="Rectangle 32"/>
          <p:cNvSpPr/>
          <p:nvPr/>
        </p:nvSpPr>
        <p:spPr bwMode="auto">
          <a:xfrm>
            <a:off x="6143090"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algn="ctr"/>
            <a:r>
              <a:rPr lang="en-US" dirty="0"/>
              <a:t>Azure data storage provides a variety of different storage options including distributed access and tiered storage.</a:t>
            </a:r>
          </a:p>
        </p:txBody>
      </p:sp>
      <p:sp>
        <p:nvSpPr>
          <p:cNvPr id="34" name="Rectangle 33"/>
          <p:cNvSpPr/>
          <p:nvPr/>
        </p:nvSpPr>
        <p:spPr bwMode="auto">
          <a:xfrm>
            <a:off x="9024134"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algn="ctr"/>
            <a:r>
              <a:rPr lang="en-US" dirty="0"/>
              <a:t>Azure data storage gives you the flexibility to create new services in minutes and allows you to change storage back-ends quickly.</a:t>
            </a:r>
          </a:p>
        </p:txBody>
      </p:sp>
      <p:sp>
        <p:nvSpPr>
          <p:cNvPr id="39" name="Title 1"/>
          <p:cNvSpPr>
            <a:spLocks noGrp="1"/>
          </p:cNvSpPr>
          <p:nvPr>
            <p:ph type="title"/>
          </p:nvPr>
        </p:nvSpPr>
        <p:spPr/>
        <p:txBody>
          <a:bodyPr/>
          <a:lstStyle/>
          <a:p>
            <a:r>
              <a:rPr lang="en-US" sz="4000" dirty="0"/>
              <a:t>Comparing Azure to on-premises storage</a:t>
            </a:r>
          </a:p>
        </p:txBody>
      </p:sp>
      <p:sp>
        <p:nvSpPr>
          <p:cNvPr id="97" name="Text Placeholder 4"/>
          <p:cNvSpPr txBox="1">
            <a:spLocks/>
          </p:cNvSpPr>
          <p:nvPr/>
        </p:nvSpPr>
        <p:spPr>
          <a:xfrm>
            <a:off x="381000" y="1295400"/>
            <a:ext cx="11430000" cy="77559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term "on-premises" refers to the storage and maintenance of data on local hardware and servers.</a:t>
            </a:r>
          </a:p>
        </p:txBody>
      </p:sp>
      <p:sp>
        <p:nvSpPr>
          <p:cNvPr id="25" name="Rectangle 24"/>
          <p:cNvSpPr/>
          <p:nvPr/>
        </p:nvSpPr>
        <p:spPr bwMode="auto">
          <a:xfrm>
            <a:off x="381000" y="2232462"/>
            <a:ext cx="2786865" cy="1310838"/>
          </a:xfrm>
          <a:prstGeom prst="rect">
            <a:avLst/>
          </a:prstGeom>
          <a:solidFill>
            <a:schemeClr val="accent5"/>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Cost effectiveness</a:t>
            </a:r>
          </a:p>
        </p:txBody>
      </p:sp>
      <p:sp>
        <p:nvSpPr>
          <p:cNvPr id="26" name="Rectangle 25"/>
          <p:cNvSpPr/>
          <p:nvPr/>
        </p:nvSpPr>
        <p:spPr bwMode="auto">
          <a:xfrm>
            <a:off x="3262045" y="2232462"/>
            <a:ext cx="2786865"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Reliability</a:t>
            </a:r>
          </a:p>
        </p:txBody>
      </p:sp>
      <p:sp>
        <p:nvSpPr>
          <p:cNvPr id="27" name="Rectangle 26"/>
          <p:cNvSpPr/>
          <p:nvPr/>
        </p:nvSpPr>
        <p:spPr bwMode="auto">
          <a:xfrm>
            <a:off x="6143090" y="2232462"/>
            <a:ext cx="2786865" cy="1310838"/>
          </a:xfrm>
          <a:prstGeom prst="rect">
            <a:avLst/>
          </a:prstGeom>
          <a:solidFill>
            <a:schemeClr val="accent1"/>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Storage types</a:t>
            </a:r>
          </a:p>
        </p:txBody>
      </p:sp>
      <p:sp>
        <p:nvSpPr>
          <p:cNvPr id="28" name="Rectangle 27"/>
          <p:cNvSpPr/>
          <p:nvPr/>
        </p:nvSpPr>
        <p:spPr bwMode="auto">
          <a:xfrm>
            <a:off x="9024134" y="2232462"/>
            <a:ext cx="2786865" cy="1310838"/>
          </a:xfrm>
          <a:prstGeom prst="rect">
            <a:avLst/>
          </a:prstGeom>
          <a:solidFill>
            <a:schemeClr val="accent3"/>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Agility</a:t>
            </a:r>
          </a:p>
        </p:txBody>
      </p:sp>
    </p:spTree>
    <p:extLst>
      <p:ext uri="{BB962C8B-B14F-4D97-AF65-F5344CB8AC3E}">
        <p14:creationId xmlns:p14="http://schemas.microsoft.com/office/powerpoint/2010/main" val="429442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4739759"/>
          </a:xfrm>
        </p:spPr>
        <p:txBody>
          <a:bodyPr/>
          <a:lstStyle/>
          <a:p>
            <a:r>
              <a:rPr lang="en-US" dirty="0"/>
              <a:t>Q01 – Suppose you work at a startup with limited funding. Why might you prefer Azure data storage over an on-premises solution?</a:t>
            </a:r>
          </a:p>
          <a:p>
            <a:r>
              <a:rPr lang="en-GB" b="1" dirty="0"/>
              <a:t>A01 – </a:t>
            </a:r>
            <a:r>
              <a:rPr lang="en-US" b="1" dirty="0"/>
              <a:t>The Azure pay-as-you-go billing model lets you avoid buying expensive hardware.</a:t>
            </a:r>
          </a:p>
          <a:p>
            <a:endParaRPr lang="en-GB" dirty="0"/>
          </a:p>
          <a:p>
            <a:r>
              <a:rPr lang="en-US" dirty="0"/>
              <a:t>Q02 - Which of the following situations would yield the most benefits from relocating an on-premises data store to Azure?</a:t>
            </a:r>
          </a:p>
          <a:p>
            <a:r>
              <a:rPr lang="en-GB" b="1" dirty="0"/>
              <a:t>A02 – </a:t>
            </a:r>
            <a:r>
              <a:rPr lang="en-US" b="1" dirty="0"/>
              <a:t>Unpredictable storage demand that increases and decreases multiple times throughout the year.</a:t>
            </a:r>
          </a:p>
          <a:p>
            <a:endParaRPr lang="en-GB" b="1" dirty="0"/>
          </a:p>
        </p:txBody>
      </p:sp>
    </p:spTree>
    <p:extLst>
      <p:ext uri="{BB962C8B-B14F-4D97-AF65-F5344CB8AC3E}">
        <p14:creationId xmlns:p14="http://schemas.microsoft.com/office/powerpoint/2010/main" val="7466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5331781"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r>
              <a:rPr lang="en-US" sz="4000" dirty="0">
                <a:solidFill>
                  <a:schemeClr val="accent1"/>
                </a:solidFill>
                <a:latin typeface="Segoe UI Semibold"/>
              </a:rPr>
              <a:t>Create an </a:t>
            </a:r>
          </a:p>
          <a:p>
            <a:r>
              <a:rPr lang="en-US" sz="4000" dirty="0">
                <a:solidFill>
                  <a:schemeClr val="accent1"/>
                </a:solidFill>
                <a:latin typeface="Segoe UI Semibold"/>
              </a:rPr>
              <a:t>Azure Storage Account</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2371</Words>
  <Application>Microsoft Office PowerPoint</Application>
  <PresentationFormat>Widescreen</PresentationFormat>
  <Paragraphs>294</Paragraphs>
  <Slides>35</Slides>
  <Notes>33</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Presentation brief for MCT’s</vt:lpstr>
      <vt:lpstr>DP-200T01:  Working with Data Storage</vt:lpstr>
      <vt:lpstr>Agenda</vt:lpstr>
      <vt:lpstr>PowerPoint Presentation</vt:lpstr>
      <vt:lpstr>Lesson Objectives</vt:lpstr>
      <vt:lpstr>Benefits of using Azure to store data</vt:lpstr>
      <vt:lpstr>Comparing Azure to on-premises storage</vt:lpstr>
      <vt:lpstr>Review Questions</vt:lpstr>
      <vt:lpstr>PowerPoint Presentation</vt:lpstr>
      <vt:lpstr>Lesson Objectives</vt:lpstr>
      <vt:lpstr>Storage accounts</vt:lpstr>
      <vt:lpstr>PowerPoint Presentation</vt:lpstr>
      <vt:lpstr>Storage Account  Creation Tool</vt:lpstr>
      <vt:lpstr>PowerPoint Presentation</vt:lpstr>
      <vt:lpstr>Review Questions</vt:lpstr>
      <vt:lpstr>PowerPoint Presentation</vt:lpstr>
      <vt:lpstr>Lesson Objectives</vt:lpstr>
      <vt:lpstr>Azure Data Lake Storage – Generation II</vt:lpstr>
      <vt:lpstr>PowerPoint Presentation</vt:lpstr>
      <vt:lpstr>Compare Azure Blob Storage and Data Lake Store Gen 2 </vt:lpstr>
      <vt:lpstr>Processing Big Data with  Azure Data Lake Store</vt:lpstr>
      <vt:lpstr>Big Data Use Cases</vt:lpstr>
      <vt:lpstr>Review Questions</vt:lpstr>
      <vt:lpstr>PowerPoint Presentation</vt:lpstr>
      <vt:lpstr>Lesson Objectives</vt:lpstr>
      <vt:lpstr>PowerPoint Presentation</vt:lpstr>
      <vt:lpstr>PowerPoint Presentation</vt:lpstr>
      <vt:lpstr>PowerPoint Presentation</vt:lpstr>
      <vt:lpstr>Review Questions</vt:lpstr>
      <vt:lpstr>Lab: Working with Data Storage</vt:lpstr>
      <vt:lpstr>Lab overview</vt:lpstr>
      <vt:lpstr>Lab scenario</vt:lpstr>
      <vt:lpstr>Lab review</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2019-04-05T21:58:22Z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